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97" r:id="rId2"/>
    <p:sldId id="300" r:id="rId3"/>
    <p:sldId id="299" r:id="rId4"/>
    <p:sldId id="287" r:id="rId5"/>
    <p:sldId id="282" r:id="rId6"/>
    <p:sldId id="302" r:id="rId7"/>
    <p:sldId id="301" r:id="rId8"/>
    <p:sldId id="305" r:id="rId9"/>
    <p:sldId id="285" r:id="rId10"/>
    <p:sldId id="286" r:id="rId11"/>
    <p:sldId id="303" r:id="rId12"/>
    <p:sldId id="259"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AD00"/>
    <a:srgbClr val="99CC00"/>
    <a:srgbClr val="64B28F"/>
    <a:srgbClr val="E64A3E"/>
    <a:srgbClr val="E96055"/>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159" d="100"/>
          <a:sy n="159" d="100"/>
        </p:scale>
        <p:origin x="384"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504" y="-3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8F82F-86F7-4CE8-8F2E-699D901DE256}" type="doc">
      <dgm:prSet loTypeId="urn:microsoft.com/office/officeart/2009/3/layout/StepUpProcess" loCatId="process" qsTypeId="urn:microsoft.com/office/officeart/2005/8/quickstyle/simple1" qsCatId="simple" csTypeId="urn:microsoft.com/office/officeart/2005/8/colors/colorful1" csCatId="colorful" phldr="1"/>
      <dgm:spPr/>
      <dgm:t>
        <a:bodyPr/>
        <a:lstStyle/>
        <a:p>
          <a:endParaRPr lang="en-US"/>
        </a:p>
      </dgm:t>
    </dgm:pt>
    <dgm:pt modelId="{2053D77F-20C2-48E4-AD7A-890B93FCD5D8}">
      <dgm:prSet phldrT="[Text]" custT="1"/>
      <dgm:spPr/>
      <dgm:t>
        <a:bodyPr/>
        <a:lstStyle/>
        <a:p>
          <a:r>
            <a:rPr lang="en-US" sz="2800" dirty="0"/>
            <a:t>Basic Membership</a:t>
          </a:r>
        </a:p>
        <a:p>
          <a:r>
            <a:rPr lang="en-US" sz="2000" b="1" i="1" dirty="0"/>
            <a:t>Planting the Seed</a:t>
          </a:r>
        </a:p>
      </dgm:t>
    </dgm:pt>
    <dgm:pt modelId="{60D0FFBF-3937-43F7-911E-257DECBB6897}" type="parTrans" cxnId="{571B2FF6-33B5-4A53-B68B-BA8A42DC3341}">
      <dgm:prSet/>
      <dgm:spPr/>
      <dgm:t>
        <a:bodyPr/>
        <a:lstStyle/>
        <a:p>
          <a:endParaRPr lang="en-US"/>
        </a:p>
      </dgm:t>
    </dgm:pt>
    <dgm:pt modelId="{34D5D340-C0EB-46F9-9BAE-84192A613BAC}" type="sibTrans" cxnId="{571B2FF6-33B5-4A53-B68B-BA8A42DC3341}">
      <dgm:prSet/>
      <dgm:spPr/>
      <dgm:t>
        <a:bodyPr/>
        <a:lstStyle/>
        <a:p>
          <a:endParaRPr lang="en-US"/>
        </a:p>
      </dgm:t>
    </dgm:pt>
    <dgm:pt modelId="{854F0CE7-849C-4079-9DC8-E0034726F38F}">
      <dgm:prSet phldrT="[Text]" custT="1"/>
      <dgm:spPr/>
      <dgm:t>
        <a:bodyPr/>
        <a:lstStyle/>
        <a:p>
          <a:r>
            <a:rPr lang="en-US" sz="2800" dirty="0"/>
            <a:t>Plus Membership</a:t>
          </a:r>
        </a:p>
        <a:p>
          <a:r>
            <a:rPr lang="en-US" sz="2000" b="1" i="1" dirty="0"/>
            <a:t>Taking Root</a:t>
          </a:r>
          <a:endParaRPr lang="en-US" sz="2000" dirty="0"/>
        </a:p>
      </dgm:t>
    </dgm:pt>
    <dgm:pt modelId="{92A3D46E-107A-4B59-B307-DEFBC66D5DE4}" type="parTrans" cxnId="{9FA5C846-A008-4E13-8C3B-F7B6D26B504A}">
      <dgm:prSet/>
      <dgm:spPr/>
      <dgm:t>
        <a:bodyPr/>
        <a:lstStyle/>
        <a:p>
          <a:endParaRPr lang="en-US"/>
        </a:p>
      </dgm:t>
    </dgm:pt>
    <dgm:pt modelId="{26FBBF66-36EB-44EE-B742-E993AE1918DE}" type="sibTrans" cxnId="{9FA5C846-A008-4E13-8C3B-F7B6D26B504A}">
      <dgm:prSet/>
      <dgm:spPr/>
      <dgm:t>
        <a:bodyPr/>
        <a:lstStyle/>
        <a:p>
          <a:endParaRPr lang="en-US"/>
        </a:p>
      </dgm:t>
    </dgm:pt>
    <dgm:pt modelId="{6820A301-2660-45E8-8C6D-4F80C240C66E}">
      <dgm:prSet phldrT="[Text]" custT="1"/>
      <dgm:spPr/>
      <dgm:t>
        <a:bodyPr/>
        <a:lstStyle/>
        <a:p>
          <a:r>
            <a:rPr lang="en-US" sz="2800" dirty="0"/>
            <a:t>Premium Membership</a:t>
          </a:r>
        </a:p>
        <a:p>
          <a:r>
            <a:rPr lang="en-US" sz="2000" b="1" i="1" dirty="0"/>
            <a:t>Flourishing</a:t>
          </a:r>
        </a:p>
      </dgm:t>
    </dgm:pt>
    <dgm:pt modelId="{6D189D56-318A-4F7C-A366-ED58CEBA54EC}" type="parTrans" cxnId="{CA53204D-E1F6-407D-8DBA-91A79EDB9A5C}">
      <dgm:prSet/>
      <dgm:spPr/>
      <dgm:t>
        <a:bodyPr/>
        <a:lstStyle/>
        <a:p>
          <a:endParaRPr lang="en-US"/>
        </a:p>
      </dgm:t>
    </dgm:pt>
    <dgm:pt modelId="{947D1073-A86E-4068-9692-8C5D9773E03C}" type="sibTrans" cxnId="{CA53204D-E1F6-407D-8DBA-91A79EDB9A5C}">
      <dgm:prSet/>
      <dgm:spPr/>
      <dgm:t>
        <a:bodyPr/>
        <a:lstStyle/>
        <a:p>
          <a:endParaRPr lang="en-US"/>
        </a:p>
      </dgm:t>
    </dgm:pt>
    <dgm:pt modelId="{9250E812-364B-477D-8EF0-3FB2E881F15C}" type="pres">
      <dgm:prSet presAssocID="{B338F82F-86F7-4CE8-8F2E-699D901DE256}" presName="rootnode" presStyleCnt="0">
        <dgm:presLayoutVars>
          <dgm:chMax/>
          <dgm:chPref/>
          <dgm:dir/>
          <dgm:animLvl val="lvl"/>
        </dgm:presLayoutVars>
      </dgm:prSet>
      <dgm:spPr/>
    </dgm:pt>
    <dgm:pt modelId="{C77B71C1-EAD3-4CC1-8CF8-4145624C74C9}" type="pres">
      <dgm:prSet presAssocID="{2053D77F-20C2-48E4-AD7A-890B93FCD5D8}" presName="composite" presStyleCnt="0"/>
      <dgm:spPr/>
    </dgm:pt>
    <dgm:pt modelId="{33B059F6-D576-4A36-987A-78659A5817B7}" type="pres">
      <dgm:prSet presAssocID="{2053D77F-20C2-48E4-AD7A-890B93FCD5D8}" presName="LShape" presStyleLbl="alignNode1" presStyleIdx="0" presStyleCnt="5"/>
      <dgm:spPr/>
    </dgm:pt>
    <dgm:pt modelId="{6FABB6DC-F507-4334-A2B2-6D07AC626338}" type="pres">
      <dgm:prSet presAssocID="{2053D77F-20C2-48E4-AD7A-890B93FCD5D8}" presName="ParentText" presStyleLbl="revTx" presStyleIdx="0" presStyleCnt="3">
        <dgm:presLayoutVars>
          <dgm:chMax val="0"/>
          <dgm:chPref val="0"/>
          <dgm:bulletEnabled val="1"/>
        </dgm:presLayoutVars>
      </dgm:prSet>
      <dgm:spPr/>
    </dgm:pt>
    <dgm:pt modelId="{A539E43B-0DEA-41C9-AF21-AA16ACE1ACD6}" type="pres">
      <dgm:prSet presAssocID="{2053D77F-20C2-48E4-AD7A-890B93FCD5D8}" presName="Triangle" presStyleLbl="alignNode1" presStyleIdx="1" presStyleCnt="5"/>
      <dgm:spPr>
        <a:solidFill>
          <a:srgbClr val="FF5050"/>
        </a:solidFill>
        <a:ln>
          <a:solidFill>
            <a:schemeClr val="accent1">
              <a:lumMod val="60000"/>
              <a:lumOff val="40000"/>
            </a:schemeClr>
          </a:solidFill>
        </a:ln>
      </dgm:spPr>
    </dgm:pt>
    <dgm:pt modelId="{EC27E37F-9DA1-4640-8651-CE43F8528D48}" type="pres">
      <dgm:prSet presAssocID="{34D5D340-C0EB-46F9-9BAE-84192A613BAC}" presName="sibTrans" presStyleCnt="0"/>
      <dgm:spPr/>
    </dgm:pt>
    <dgm:pt modelId="{18945743-5036-4C55-A043-221D4ED6C82C}" type="pres">
      <dgm:prSet presAssocID="{34D5D340-C0EB-46F9-9BAE-84192A613BAC}" presName="space" presStyleCnt="0"/>
      <dgm:spPr/>
    </dgm:pt>
    <dgm:pt modelId="{720879DC-5A47-4CDB-8684-E27361D5FDD0}" type="pres">
      <dgm:prSet presAssocID="{854F0CE7-849C-4079-9DC8-E0034726F38F}" presName="composite" presStyleCnt="0"/>
      <dgm:spPr/>
    </dgm:pt>
    <dgm:pt modelId="{A2553357-AB47-4252-84E6-75115959278C}" type="pres">
      <dgm:prSet presAssocID="{854F0CE7-849C-4079-9DC8-E0034726F38F}" presName="LShape" presStyleLbl="alignNode1" presStyleIdx="2" presStyleCnt="5"/>
      <dgm:spPr>
        <a:solidFill>
          <a:srgbClr val="E64A3E"/>
        </a:solidFill>
        <a:ln>
          <a:solidFill>
            <a:schemeClr val="accent1">
              <a:lumMod val="60000"/>
              <a:lumOff val="40000"/>
            </a:schemeClr>
          </a:solidFill>
        </a:ln>
      </dgm:spPr>
    </dgm:pt>
    <dgm:pt modelId="{6A50C04D-70C4-435B-B4B0-22D7291DF357}" type="pres">
      <dgm:prSet presAssocID="{854F0CE7-849C-4079-9DC8-E0034726F38F}" presName="ParentText" presStyleLbl="revTx" presStyleIdx="1" presStyleCnt="3">
        <dgm:presLayoutVars>
          <dgm:chMax val="0"/>
          <dgm:chPref val="0"/>
          <dgm:bulletEnabled val="1"/>
        </dgm:presLayoutVars>
      </dgm:prSet>
      <dgm:spPr/>
    </dgm:pt>
    <dgm:pt modelId="{1C69A397-34BA-406A-9430-15FCADE69955}" type="pres">
      <dgm:prSet presAssocID="{854F0CE7-849C-4079-9DC8-E0034726F38F}" presName="Triangle" presStyleLbl="alignNode1" presStyleIdx="3" presStyleCnt="5"/>
      <dgm:spPr>
        <a:solidFill>
          <a:schemeClr val="accent6">
            <a:lumMod val="75000"/>
          </a:schemeClr>
        </a:solidFill>
        <a:ln>
          <a:solidFill>
            <a:schemeClr val="accent6">
              <a:lumMod val="75000"/>
            </a:schemeClr>
          </a:solidFill>
        </a:ln>
      </dgm:spPr>
    </dgm:pt>
    <dgm:pt modelId="{6AA9CDC6-1966-49F8-BB53-AA290E824D9F}" type="pres">
      <dgm:prSet presAssocID="{26FBBF66-36EB-44EE-B742-E993AE1918DE}" presName="sibTrans" presStyleCnt="0"/>
      <dgm:spPr/>
    </dgm:pt>
    <dgm:pt modelId="{72C7CD7F-6D74-4EF1-8D19-8CCBCFE18A20}" type="pres">
      <dgm:prSet presAssocID="{26FBBF66-36EB-44EE-B742-E993AE1918DE}" presName="space" presStyleCnt="0"/>
      <dgm:spPr/>
    </dgm:pt>
    <dgm:pt modelId="{8F38B162-0FB8-476C-A1DE-59F10CA18028}" type="pres">
      <dgm:prSet presAssocID="{6820A301-2660-45E8-8C6D-4F80C240C66E}" presName="composite" presStyleCnt="0"/>
      <dgm:spPr/>
    </dgm:pt>
    <dgm:pt modelId="{4961D933-79C4-4EA3-9799-C192F103644E}" type="pres">
      <dgm:prSet presAssocID="{6820A301-2660-45E8-8C6D-4F80C240C66E}" presName="LShape" presStyleLbl="alignNode1" presStyleIdx="4" presStyleCnt="5"/>
      <dgm:spPr>
        <a:solidFill>
          <a:schemeClr val="accent6">
            <a:lumMod val="75000"/>
          </a:schemeClr>
        </a:solidFill>
      </dgm:spPr>
    </dgm:pt>
    <dgm:pt modelId="{13F6B373-3184-44C8-AD0F-E65326B59490}" type="pres">
      <dgm:prSet presAssocID="{6820A301-2660-45E8-8C6D-4F80C240C66E}" presName="ParentText" presStyleLbl="revTx" presStyleIdx="2" presStyleCnt="3">
        <dgm:presLayoutVars>
          <dgm:chMax val="0"/>
          <dgm:chPref val="0"/>
          <dgm:bulletEnabled val="1"/>
        </dgm:presLayoutVars>
      </dgm:prSet>
      <dgm:spPr/>
    </dgm:pt>
  </dgm:ptLst>
  <dgm:cxnLst>
    <dgm:cxn modelId="{9FA5C846-A008-4E13-8C3B-F7B6D26B504A}" srcId="{B338F82F-86F7-4CE8-8F2E-699D901DE256}" destId="{854F0CE7-849C-4079-9DC8-E0034726F38F}" srcOrd="1" destOrd="0" parTransId="{92A3D46E-107A-4B59-B307-DEFBC66D5DE4}" sibTransId="{26FBBF66-36EB-44EE-B742-E993AE1918DE}"/>
    <dgm:cxn modelId="{4620C269-B283-4AFB-AF9B-737439E91D3A}" type="presOf" srcId="{854F0CE7-849C-4079-9DC8-E0034726F38F}" destId="{6A50C04D-70C4-435B-B4B0-22D7291DF357}" srcOrd="0" destOrd="0" presId="urn:microsoft.com/office/officeart/2009/3/layout/StepUpProcess"/>
    <dgm:cxn modelId="{CA53204D-E1F6-407D-8DBA-91A79EDB9A5C}" srcId="{B338F82F-86F7-4CE8-8F2E-699D901DE256}" destId="{6820A301-2660-45E8-8C6D-4F80C240C66E}" srcOrd="2" destOrd="0" parTransId="{6D189D56-318A-4F7C-A366-ED58CEBA54EC}" sibTransId="{947D1073-A86E-4068-9692-8C5D9773E03C}"/>
    <dgm:cxn modelId="{B6AD0979-0A82-4D06-A752-71C246572E39}" type="presOf" srcId="{6820A301-2660-45E8-8C6D-4F80C240C66E}" destId="{13F6B373-3184-44C8-AD0F-E65326B59490}" srcOrd="0" destOrd="0" presId="urn:microsoft.com/office/officeart/2009/3/layout/StepUpProcess"/>
    <dgm:cxn modelId="{1D48CC89-3D37-4725-B3BC-1CF45DDACBCE}" type="presOf" srcId="{B338F82F-86F7-4CE8-8F2E-699D901DE256}" destId="{9250E812-364B-477D-8EF0-3FB2E881F15C}" srcOrd="0" destOrd="0" presId="urn:microsoft.com/office/officeart/2009/3/layout/StepUpProcess"/>
    <dgm:cxn modelId="{27A1A4EC-BFBB-4E03-A1EE-BC9D05F1E1A1}" type="presOf" srcId="{2053D77F-20C2-48E4-AD7A-890B93FCD5D8}" destId="{6FABB6DC-F507-4334-A2B2-6D07AC626338}" srcOrd="0" destOrd="0" presId="urn:microsoft.com/office/officeart/2009/3/layout/StepUpProcess"/>
    <dgm:cxn modelId="{571B2FF6-33B5-4A53-B68B-BA8A42DC3341}" srcId="{B338F82F-86F7-4CE8-8F2E-699D901DE256}" destId="{2053D77F-20C2-48E4-AD7A-890B93FCD5D8}" srcOrd="0" destOrd="0" parTransId="{60D0FFBF-3937-43F7-911E-257DECBB6897}" sibTransId="{34D5D340-C0EB-46F9-9BAE-84192A613BAC}"/>
    <dgm:cxn modelId="{52207A16-B95B-4EF1-B065-F4A1CD1564E7}" type="presParOf" srcId="{9250E812-364B-477D-8EF0-3FB2E881F15C}" destId="{C77B71C1-EAD3-4CC1-8CF8-4145624C74C9}" srcOrd="0" destOrd="0" presId="urn:microsoft.com/office/officeart/2009/3/layout/StepUpProcess"/>
    <dgm:cxn modelId="{B2AC2C8A-60ED-40BC-8346-91FE27329ECC}" type="presParOf" srcId="{C77B71C1-EAD3-4CC1-8CF8-4145624C74C9}" destId="{33B059F6-D576-4A36-987A-78659A5817B7}" srcOrd="0" destOrd="0" presId="urn:microsoft.com/office/officeart/2009/3/layout/StepUpProcess"/>
    <dgm:cxn modelId="{DF783F1B-2377-4BB9-B76E-FA59ED81B3CF}" type="presParOf" srcId="{C77B71C1-EAD3-4CC1-8CF8-4145624C74C9}" destId="{6FABB6DC-F507-4334-A2B2-6D07AC626338}" srcOrd="1" destOrd="0" presId="urn:microsoft.com/office/officeart/2009/3/layout/StepUpProcess"/>
    <dgm:cxn modelId="{D5EFB5BE-0734-4718-8B42-7CD42FE4B3FF}" type="presParOf" srcId="{C77B71C1-EAD3-4CC1-8CF8-4145624C74C9}" destId="{A539E43B-0DEA-41C9-AF21-AA16ACE1ACD6}" srcOrd="2" destOrd="0" presId="urn:microsoft.com/office/officeart/2009/3/layout/StepUpProcess"/>
    <dgm:cxn modelId="{2EA6D01F-27AD-4FB9-8C43-3AC166E6E8DC}" type="presParOf" srcId="{9250E812-364B-477D-8EF0-3FB2E881F15C}" destId="{EC27E37F-9DA1-4640-8651-CE43F8528D48}" srcOrd="1" destOrd="0" presId="urn:microsoft.com/office/officeart/2009/3/layout/StepUpProcess"/>
    <dgm:cxn modelId="{70EE4F0A-BBC3-40E2-AC23-7E729ED12F94}" type="presParOf" srcId="{EC27E37F-9DA1-4640-8651-CE43F8528D48}" destId="{18945743-5036-4C55-A043-221D4ED6C82C}" srcOrd="0" destOrd="0" presId="urn:microsoft.com/office/officeart/2009/3/layout/StepUpProcess"/>
    <dgm:cxn modelId="{5BD0F79E-6722-44E3-A5F3-EB86988EB2F7}" type="presParOf" srcId="{9250E812-364B-477D-8EF0-3FB2E881F15C}" destId="{720879DC-5A47-4CDB-8684-E27361D5FDD0}" srcOrd="2" destOrd="0" presId="urn:microsoft.com/office/officeart/2009/3/layout/StepUpProcess"/>
    <dgm:cxn modelId="{2EE863A3-C6D8-4CA4-A473-089894493BD1}" type="presParOf" srcId="{720879DC-5A47-4CDB-8684-E27361D5FDD0}" destId="{A2553357-AB47-4252-84E6-75115959278C}" srcOrd="0" destOrd="0" presId="urn:microsoft.com/office/officeart/2009/3/layout/StepUpProcess"/>
    <dgm:cxn modelId="{5CF5D62C-136D-4819-97C0-B3827A1D58A0}" type="presParOf" srcId="{720879DC-5A47-4CDB-8684-E27361D5FDD0}" destId="{6A50C04D-70C4-435B-B4B0-22D7291DF357}" srcOrd="1" destOrd="0" presId="urn:microsoft.com/office/officeart/2009/3/layout/StepUpProcess"/>
    <dgm:cxn modelId="{AD198A52-3A63-472A-935A-0B24C36189B5}" type="presParOf" srcId="{720879DC-5A47-4CDB-8684-E27361D5FDD0}" destId="{1C69A397-34BA-406A-9430-15FCADE69955}" srcOrd="2" destOrd="0" presId="urn:microsoft.com/office/officeart/2009/3/layout/StepUpProcess"/>
    <dgm:cxn modelId="{AA659EB7-701D-43D4-8508-D125FAADA5DB}" type="presParOf" srcId="{9250E812-364B-477D-8EF0-3FB2E881F15C}" destId="{6AA9CDC6-1966-49F8-BB53-AA290E824D9F}" srcOrd="3" destOrd="0" presId="urn:microsoft.com/office/officeart/2009/3/layout/StepUpProcess"/>
    <dgm:cxn modelId="{08B53028-132C-4FBB-B944-ABF56A70ED26}" type="presParOf" srcId="{6AA9CDC6-1966-49F8-BB53-AA290E824D9F}" destId="{72C7CD7F-6D74-4EF1-8D19-8CCBCFE18A20}" srcOrd="0" destOrd="0" presId="urn:microsoft.com/office/officeart/2009/3/layout/StepUpProcess"/>
    <dgm:cxn modelId="{25060683-4611-4564-9DAE-4E41C962F728}" type="presParOf" srcId="{9250E812-364B-477D-8EF0-3FB2E881F15C}" destId="{8F38B162-0FB8-476C-A1DE-59F10CA18028}" srcOrd="4" destOrd="0" presId="urn:microsoft.com/office/officeart/2009/3/layout/StepUpProcess"/>
    <dgm:cxn modelId="{B7A32AF4-6D51-4E20-800B-9A95B7BE9A12}" type="presParOf" srcId="{8F38B162-0FB8-476C-A1DE-59F10CA18028}" destId="{4961D933-79C4-4EA3-9799-C192F103644E}" srcOrd="0" destOrd="0" presId="urn:microsoft.com/office/officeart/2009/3/layout/StepUpProcess"/>
    <dgm:cxn modelId="{E32840C2-D1D2-4AC8-BC20-D7800402538E}" type="presParOf" srcId="{8F38B162-0FB8-476C-A1DE-59F10CA18028}" destId="{13F6B373-3184-44C8-AD0F-E65326B59490}"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059F6-D576-4A36-987A-78659A5817B7}">
      <dsp:nvSpPr>
        <dsp:cNvPr id="0" name=""/>
        <dsp:cNvSpPr/>
      </dsp:nvSpPr>
      <dsp:spPr>
        <a:xfrm rot="5400000">
          <a:off x="606368" y="1055677"/>
          <a:ext cx="1812546" cy="3016036"/>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ABB6DC-F507-4334-A2B2-6D07AC626338}">
      <dsp:nvSpPr>
        <dsp:cNvPr id="0" name=""/>
        <dsp:cNvSpPr/>
      </dsp:nvSpPr>
      <dsp:spPr>
        <a:xfrm>
          <a:off x="303809" y="1956822"/>
          <a:ext cx="2722894" cy="238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Basic Membership</a:t>
          </a:r>
        </a:p>
        <a:p>
          <a:pPr marL="0" lvl="0" indent="0" algn="l" defTabSz="1244600">
            <a:lnSpc>
              <a:spcPct val="90000"/>
            </a:lnSpc>
            <a:spcBef>
              <a:spcPct val="0"/>
            </a:spcBef>
            <a:spcAft>
              <a:spcPct val="35000"/>
            </a:spcAft>
            <a:buNone/>
          </a:pPr>
          <a:r>
            <a:rPr lang="en-US" sz="2000" b="1" i="1" kern="1200" dirty="0"/>
            <a:t>Planting the Seed</a:t>
          </a:r>
        </a:p>
      </dsp:txBody>
      <dsp:txXfrm>
        <a:off x="303809" y="1956822"/>
        <a:ext cx="2722894" cy="2386776"/>
      </dsp:txXfrm>
    </dsp:sp>
    <dsp:sp modelId="{A539E43B-0DEA-41C9-AF21-AA16ACE1ACD6}">
      <dsp:nvSpPr>
        <dsp:cNvPr id="0" name=""/>
        <dsp:cNvSpPr/>
      </dsp:nvSpPr>
      <dsp:spPr>
        <a:xfrm>
          <a:off x="2512950" y="833633"/>
          <a:ext cx="513753" cy="513753"/>
        </a:xfrm>
        <a:prstGeom prst="triangle">
          <a:avLst>
            <a:gd name="adj" fmla="val 100000"/>
          </a:avLst>
        </a:prstGeom>
        <a:solidFill>
          <a:srgbClr val="FF5050"/>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553357-AB47-4252-84E6-75115959278C}">
      <dsp:nvSpPr>
        <dsp:cNvPr id="0" name=""/>
        <dsp:cNvSpPr/>
      </dsp:nvSpPr>
      <dsp:spPr>
        <a:xfrm rot="5400000">
          <a:off x="3939723" y="230835"/>
          <a:ext cx="1812546" cy="3016036"/>
        </a:xfrm>
        <a:prstGeom prst="corner">
          <a:avLst>
            <a:gd name="adj1" fmla="val 16120"/>
            <a:gd name="adj2" fmla="val 16110"/>
          </a:avLst>
        </a:prstGeom>
        <a:solidFill>
          <a:srgbClr val="E64A3E"/>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0C04D-70C4-435B-B4B0-22D7291DF357}">
      <dsp:nvSpPr>
        <dsp:cNvPr id="0" name=""/>
        <dsp:cNvSpPr/>
      </dsp:nvSpPr>
      <dsp:spPr>
        <a:xfrm>
          <a:off x="3637164" y="1131980"/>
          <a:ext cx="2722894" cy="238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Plus Membership</a:t>
          </a:r>
        </a:p>
        <a:p>
          <a:pPr marL="0" lvl="0" indent="0" algn="l" defTabSz="1244600">
            <a:lnSpc>
              <a:spcPct val="90000"/>
            </a:lnSpc>
            <a:spcBef>
              <a:spcPct val="0"/>
            </a:spcBef>
            <a:spcAft>
              <a:spcPct val="35000"/>
            </a:spcAft>
            <a:buNone/>
          </a:pPr>
          <a:r>
            <a:rPr lang="en-US" sz="2000" b="1" i="1" kern="1200" dirty="0"/>
            <a:t>Taking Root</a:t>
          </a:r>
          <a:endParaRPr lang="en-US" sz="2000" kern="1200" dirty="0"/>
        </a:p>
      </dsp:txBody>
      <dsp:txXfrm>
        <a:off x="3637164" y="1131980"/>
        <a:ext cx="2722894" cy="2386776"/>
      </dsp:txXfrm>
    </dsp:sp>
    <dsp:sp modelId="{1C69A397-34BA-406A-9430-15FCADE69955}">
      <dsp:nvSpPr>
        <dsp:cNvPr id="0" name=""/>
        <dsp:cNvSpPr/>
      </dsp:nvSpPr>
      <dsp:spPr>
        <a:xfrm>
          <a:off x="5846305" y="8791"/>
          <a:ext cx="513753" cy="513753"/>
        </a:xfrm>
        <a:prstGeom prst="triangle">
          <a:avLst>
            <a:gd name="adj" fmla="val 100000"/>
          </a:avLst>
        </a:prstGeom>
        <a:solidFill>
          <a:schemeClr val="accent6">
            <a:lumMod val="7500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61D933-79C4-4EA3-9799-C192F103644E}">
      <dsp:nvSpPr>
        <dsp:cNvPr id="0" name=""/>
        <dsp:cNvSpPr/>
      </dsp:nvSpPr>
      <dsp:spPr>
        <a:xfrm rot="5400000">
          <a:off x="7273078" y="-594006"/>
          <a:ext cx="1812546" cy="3016036"/>
        </a:xfrm>
        <a:prstGeom prst="corner">
          <a:avLst>
            <a:gd name="adj1" fmla="val 16120"/>
            <a:gd name="adj2" fmla="val 16110"/>
          </a:avLst>
        </a:prstGeom>
        <a:solidFill>
          <a:schemeClr val="accent6">
            <a:lumMod val="7500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F6B373-3184-44C8-AD0F-E65326B59490}">
      <dsp:nvSpPr>
        <dsp:cNvPr id="0" name=""/>
        <dsp:cNvSpPr/>
      </dsp:nvSpPr>
      <dsp:spPr>
        <a:xfrm>
          <a:off x="6970519" y="307138"/>
          <a:ext cx="2722894" cy="23867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Premium Membership</a:t>
          </a:r>
        </a:p>
        <a:p>
          <a:pPr marL="0" lvl="0" indent="0" algn="l" defTabSz="1244600">
            <a:lnSpc>
              <a:spcPct val="90000"/>
            </a:lnSpc>
            <a:spcBef>
              <a:spcPct val="0"/>
            </a:spcBef>
            <a:spcAft>
              <a:spcPct val="35000"/>
            </a:spcAft>
            <a:buNone/>
          </a:pPr>
          <a:r>
            <a:rPr lang="en-US" sz="2000" b="1" i="1" kern="1200" dirty="0"/>
            <a:t>Flourishing</a:t>
          </a:r>
        </a:p>
      </dsp:txBody>
      <dsp:txXfrm>
        <a:off x="6970519" y="307138"/>
        <a:ext cx="2722894" cy="2386776"/>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87826BF-4670-4EE2-85C5-C59A08EFF816}" type="datetimeFigureOut">
              <a:rPr lang="en-US" smtClean="0"/>
              <a:t>1/15/2025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r>
              <a:rPr lang="en-US" dirty="0"/>
              <a:t>Led by a National Leadership Cabinet that shapes their vision and strategy, and an Advisory Council that connects their work to key industry, professional, education and government circles</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95FF8F0-2110-4BF7-861D-542CBE638AC4}" type="slidenum">
              <a:rPr lang="en-US" smtClean="0"/>
              <a:t>‹#›</a:t>
            </a:fld>
            <a:endParaRPr lang="en-US"/>
          </a:p>
        </p:txBody>
      </p:sp>
    </p:spTree>
    <p:extLst>
      <p:ext uri="{BB962C8B-B14F-4D97-AF65-F5344CB8AC3E}">
        <p14:creationId xmlns:p14="http://schemas.microsoft.com/office/powerpoint/2010/main" val="158871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5FF8F0-2110-4BF7-861D-542CBE638AC4}" type="slidenum">
              <a:rPr lang="en-US" smtClean="0"/>
              <a:t>4</a:t>
            </a:fld>
            <a:endParaRPr lang="en-US"/>
          </a:p>
        </p:txBody>
      </p:sp>
    </p:spTree>
    <p:extLst>
      <p:ext uri="{BB962C8B-B14F-4D97-AF65-F5344CB8AC3E}">
        <p14:creationId xmlns:p14="http://schemas.microsoft.com/office/powerpoint/2010/main" val="1180273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There's simply no better way to grow and thrive, both personally and professionally, than with a Premium Membership to </a:t>
            </a:r>
            <a:r>
              <a:rPr lang="en-US" b="1" dirty="0" err="1"/>
              <a:t>AmericanHort</a:t>
            </a:r>
            <a:r>
              <a:rPr lang="en-US" b="1" dirty="0"/>
              <a:t>.</a:t>
            </a:r>
            <a:r>
              <a:rPr lang="en-US" dirty="0"/>
              <a:t> </a:t>
            </a:r>
          </a:p>
          <a:p>
            <a:endParaRPr lang="en-US" dirty="0"/>
          </a:p>
          <a:p>
            <a:r>
              <a:rPr lang="en-US" dirty="0"/>
              <a:t>Not only is </a:t>
            </a:r>
            <a:r>
              <a:rPr lang="en-US" b="1" dirty="0"/>
              <a:t>Premium Membership</a:t>
            </a:r>
            <a:r>
              <a:rPr lang="en-US" dirty="0"/>
              <a:t> our </a:t>
            </a:r>
            <a:r>
              <a:rPr lang="en-US" b="1" dirty="0"/>
              <a:t>best value </a:t>
            </a:r>
            <a:r>
              <a:rPr lang="en-US" dirty="0"/>
              <a:t>and </a:t>
            </a:r>
            <a:r>
              <a:rPr lang="en-US" b="1" dirty="0"/>
              <a:t>the level that offers the most for your money</a:t>
            </a:r>
            <a:r>
              <a:rPr lang="en-US" dirty="0"/>
              <a:t>, it also ensures that as soon as we learn something important or offer a new benefit or service, </a:t>
            </a:r>
            <a:r>
              <a:rPr lang="en-US" b="1" dirty="0"/>
              <a:t>you'll have priority access</a:t>
            </a:r>
            <a:r>
              <a:rPr lang="en-US" dirty="0"/>
              <a:t>. Your Premium Membership provides you with the collaboration, advocacy, connectivity, research findings, knowledge and leadership we're known for, as well as the high-level consulting services and webinars you need to remove obstacles and achieve your greatest goals. </a:t>
            </a:r>
          </a:p>
          <a:p>
            <a:endParaRPr lang="en-US" dirty="0"/>
          </a:p>
        </p:txBody>
      </p:sp>
      <p:sp>
        <p:nvSpPr>
          <p:cNvPr id="4" name="Slide Number Placeholder 3"/>
          <p:cNvSpPr>
            <a:spLocks noGrp="1"/>
          </p:cNvSpPr>
          <p:nvPr>
            <p:ph type="sldNum" sz="quarter" idx="10"/>
          </p:nvPr>
        </p:nvSpPr>
        <p:spPr/>
        <p:txBody>
          <a:bodyPr/>
          <a:lstStyle/>
          <a:p>
            <a:fld id="{095FF8F0-2110-4BF7-861D-542CBE638AC4}" type="slidenum">
              <a:rPr lang="en-US" smtClean="0"/>
              <a:t>5</a:t>
            </a:fld>
            <a:endParaRPr lang="en-US"/>
          </a:p>
        </p:txBody>
      </p:sp>
    </p:spTree>
    <p:extLst>
      <p:ext uri="{BB962C8B-B14F-4D97-AF65-F5344CB8AC3E}">
        <p14:creationId xmlns:p14="http://schemas.microsoft.com/office/powerpoint/2010/main" val="2253453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95FF8F0-2110-4BF7-861D-542CBE638AC4}" type="slidenum">
              <a:rPr lang="en-US" smtClean="0"/>
              <a:t>9</a:t>
            </a:fld>
            <a:endParaRPr lang="en-US"/>
          </a:p>
        </p:txBody>
      </p:sp>
    </p:spTree>
    <p:extLst>
      <p:ext uri="{BB962C8B-B14F-4D97-AF65-F5344CB8AC3E}">
        <p14:creationId xmlns:p14="http://schemas.microsoft.com/office/powerpoint/2010/main" val="302481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Core Purpose of HRI is to </a:t>
            </a:r>
          </a:p>
          <a:p>
            <a:endParaRPr lang="en-US" dirty="0"/>
          </a:p>
          <a:p>
            <a:r>
              <a:rPr lang="en-US" dirty="0"/>
              <a:t>-Focus on Survival Issues</a:t>
            </a:r>
          </a:p>
          <a:p>
            <a:pPr lvl="1"/>
            <a:r>
              <a:rPr lang="en-US" dirty="0"/>
              <a:t>To focus on industry survival issues such as pest management, environmental       stewardship and sustainability, marketing, and mechanization/automation to reduce industry vulnerability to labor challenges and to improve production efficiency.</a:t>
            </a:r>
          </a:p>
          <a:p>
            <a:r>
              <a:rPr lang="en-US" dirty="0"/>
              <a:t>-Encourage Technology Access</a:t>
            </a:r>
          </a:p>
          <a:p>
            <a:pPr lvl="1"/>
            <a:r>
              <a:rPr lang="en-US" dirty="0"/>
              <a:t>To educate and enhance the industry by effectively communicating the results and facilitating the technology transfer of horticultural research.</a:t>
            </a:r>
          </a:p>
          <a:p>
            <a:r>
              <a:rPr lang="en-US" dirty="0"/>
              <a:t>-Disseminate Information</a:t>
            </a:r>
          </a:p>
          <a:p>
            <a:r>
              <a:rPr lang="en-US" dirty="0"/>
              <a:t>             To act as a clearinghouse for industry research and statistics.</a:t>
            </a:r>
          </a:p>
          <a:p>
            <a:r>
              <a:rPr lang="en-US" dirty="0"/>
              <a:t>-Build for the Future</a:t>
            </a:r>
          </a:p>
          <a:p>
            <a:r>
              <a:rPr lang="en-US" dirty="0"/>
              <a:t>             To continue to develop Horticultural Research Institution's endowment fund.</a:t>
            </a:r>
          </a:p>
          <a:p>
            <a:endParaRPr lang="en-US" dirty="0"/>
          </a:p>
        </p:txBody>
      </p:sp>
      <p:sp>
        <p:nvSpPr>
          <p:cNvPr id="4" name="Slide Number Placeholder 3"/>
          <p:cNvSpPr>
            <a:spLocks noGrp="1"/>
          </p:cNvSpPr>
          <p:nvPr>
            <p:ph type="sldNum" sz="quarter" idx="10"/>
          </p:nvPr>
        </p:nvSpPr>
        <p:spPr/>
        <p:txBody>
          <a:bodyPr/>
          <a:lstStyle/>
          <a:p>
            <a:fld id="{095FF8F0-2110-4BF7-861D-542CBE638AC4}" type="slidenum">
              <a:rPr lang="en-US" smtClean="0"/>
              <a:t>10</a:t>
            </a:fld>
            <a:endParaRPr lang="en-US"/>
          </a:p>
        </p:txBody>
      </p:sp>
    </p:spTree>
    <p:extLst>
      <p:ext uri="{BB962C8B-B14F-4D97-AF65-F5344CB8AC3E}">
        <p14:creationId xmlns:p14="http://schemas.microsoft.com/office/powerpoint/2010/main" val="3712071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Rectangle 2"/>
          <p:cNvSpPr/>
          <p:nvPr/>
        </p:nvSpPr>
        <p:spPr>
          <a:xfrm>
            <a:off x="-15498" y="0"/>
            <a:ext cx="12207498" cy="6858000"/>
          </a:xfrm>
          <a:prstGeom prst="rect">
            <a:avLst/>
          </a:prstGeom>
          <a:solidFill>
            <a:srgbClr val="A9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lvl1pPr>
              <a:defRPr sz="900">
                <a:solidFill>
                  <a:schemeClr val="tx1"/>
                </a:solidFill>
              </a:defRPr>
            </a:lvl1pPr>
          </a:lstStyle>
          <a:p>
            <a:fld id="{D5FF2E85-214C-4078-BADC-B16114A0AB5B}" type="datetime1">
              <a:rPr lang="en-US" smtClean="0"/>
              <a:t>1/15/2025</a:t>
            </a:fld>
            <a:endParaRPr lang="en-US" dirty="0"/>
          </a:p>
        </p:txBody>
      </p:sp>
      <p:sp>
        <p:nvSpPr>
          <p:cNvPr id="17" name="Title 1"/>
          <p:cNvSpPr>
            <a:spLocks noGrp="1"/>
          </p:cNvSpPr>
          <p:nvPr>
            <p:ph type="title"/>
          </p:nvPr>
        </p:nvSpPr>
        <p:spPr>
          <a:xfrm>
            <a:off x="831850" y="883951"/>
            <a:ext cx="10515600" cy="1989217"/>
          </a:xfrm>
        </p:spPr>
        <p:txBody>
          <a:bodyPr anchor="b">
            <a:normAutofit/>
          </a:bodyPr>
          <a:lstStyle>
            <a:lvl1pPr>
              <a:defRPr sz="6000">
                <a:solidFill>
                  <a:schemeClr val="bg1"/>
                </a:solidFill>
              </a:defRPr>
            </a:lvl1pPr>
          </a:lstStyle>
          <a:p>
            <a:r>
              <a:rPr lang="en-US"/>
              <a:t>Click to edit Master title style</a:t>
            </a:r>
            <a:endParaRPr lang="en-US" dirty="0"/>
          </a:p>
        </p:txBody>
      </p:sp>
      <p:sp>
        <p:nvSpPr>
          <p:cNvPr id="18" name="Text Placeholder 2"/>
          <p:cNvSpPr>
            <a:spLocks noGrp="1"/>
          </p:cNvSpPr>
          <p:nvPr>
            <p:ph type="body" idx="1"/>
          </p:nvPr>
        </p:nvSpPr>
        <p:spPr>
          <a:xfrm>
            <a:off x="831850" y="2900157"/>
            <a:ext cx="10515600" cy="1149662"/>
          </a:xfrm>
        </p:spPr>
        <p:txBody>
          <a:bodyPr/>
          <a:lstStyle>
            <a:lvl1pPr marL="0" indent="0">
              <a:buNone/>
              <a:defRPr sz="2400">
                <a:solidFill>
                  <a:srgbClr val="3333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365126"/>
            <a:ext cx="2743200" cy="392587"/>
          </a:xfrm>
          <a:prstGeom prst="rect">
            <a:avLst/>
          </a:prstGeom>
        </p:spPr>
      </p:pic>
      <p:cxnSp>
        <p:nvCxnSpPr>
          <p:cNvPr id="21" name="Straight Connector 20"/>
          <p:cNvCxnSpPr/>
          <p:nvPr/>
        </p:nvCxnSpPr>
        <p:spPr>
          <a:xfrm flipV="1">
            <a:off x="838200" y="6217920"/>
            <a:ext cx="10515600" cy="1219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68035"/>
          <a:stretch/>
        </p:blipFill>
        <p:spPr>
          <a:xfrm>
            <a:off x="-15498" y="2925814"/>
            <a:ext cx="1678488" cy="4078490"/>
          </a:xfrm>
          <a:prstGeom prst="rect">
            <a:avLst/>
          </a:prstGeom>
        </p:spPr>
      </p:pic>
    </p:spTree>
    <p:extLst>
      <p:ext uri="{BB962C8B-B14F-4D97-AF65-F5344CB8AC3E}">
        <p14:creationId xmlns:p14="http://schemas.microsoft.com/office/powerpoint/2010/main" val="14709324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45B64-77AA-47E6-9EFC-46FCCCBB3890}" type="datetime1">
              <a:rPr lang="en-US" smtClean="0"/>
              <a:t>1/15/2025</a:t>
            </a:fld>
            <a:endParaRPr lang="en-US" dirty="0"/>
          </a:p>
        </p:txBody>
      </p:sp>
      <p:sp>
        <p:nvSpPr>
          <p:cNvPr id="6" name="Slide Number Placeholder 5"/>
          <p:cNvSpPr>
            <a:spLocks noGrp="1"/>
          </p:cNvSpPr>
          <p:nvPr>
            <p:ph type="sldNum" sz="quarter" idx="12"/>
          </p:nvPr>
        </p:nvSpPr>
        <p:spPr/>
        <p:txBody>
          <a:bodyPr/>
          <a:lstStyle/>
          <a:p>
            <a:fld id="{514E823D-82D3-4751-88E7-486A9F5A00EF}" type="slidenum">
              <a:rPr lang="en-US" smtClean="0"/>
              <a:t>‹#›</a:t>
            </a:fld>
            <a:endParaRPr lang="en-US" dirty="0"/>
          </a:p>
        </p:txBody>
      </p:sp>
    </p:spTree>
    <p:extLst>
      <p:ext uri="{BB962C8B-B14F-4D97-AF65-F5344CB8AC3E}">
        <p14:creationId xmlns:p14="http://schemas.microsoft.com/office/powerpoint/2010/main" val="277534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8AF4713-017E-4FF2-AB05-684BC867B3D2}" type="datetime1">
              <a:rPr lang="en-US" smtClean="0"/>
              <a:t>1/15/2025</a:t>
            </a:fld>
            <a:endParaRPr lang="en-US" dirty="0"/>
          </a:p>
        </p:txBody>
      </p:sp>
      <p:sp>
        <p:nvSpPr>
          <p:cNvPr id="6" name="Slide Number Placeholder 5"/>
          <p:cNvSpPr>
            <a:spLocks noGrp="1"/>
          </p:cNvSpPr>
          <p:nvPr>
            <p:ph type="sldNum" sz="quarter" idx="12"/>
          </p:nvPr>
        </p:nvSpPr>
        <p:spPr/>
        <p:txBody>
          <a:bodyPr/>
          <a:lstStyle/>
          <a:p>
            <a:fld id="{514E823D-82D3-4751-88E7-486A9F5A00EF}" type="slidenum">
              <a:rPr lang="en-US" smtClean="0"/>
              <a:t>‹#›</a:t>
            </a:fld>
            <a:endParaRPr lang="en-US" dirty="0"/>
          </a:p>
        </p:txBody>
      </p:sp>
      <p:sp>
        <p:nvSpPr>
          <p:cNvPr id="8" name="Title 1"/>
          <p:cNvSpPr>
            <a:spLocks noGrp="1"/>
          </p:cNvSpPr>
          <p:nvPr>
            <p:ph type="title"/>
          </p:nvPr>
        </p:nvSpPr>
        <p:spPr>
          <a:xfrm>
            <a:off x="831850" y="883951"/>
            <a:ext cx="10515600" cy="1989217"/>
          </a:xfrm>
        </p:spPr>
        <p:txBody>
          <a:bodyPr anchor="b">
            <a:normAutofit/>
          </a:bodyPr>
          <a:lstStyle>
            <a:lvl1pPr>
              <a:defRPr sz="6000">
                <a:solidFill>
                  <a:srgbClr val="A9AD00"/>
                </a:solidFill>
              </a:defRPr>
            </a:lvl1pPr>
          </a:lstStyle>
          <a:p>
            <a:r>
              <a:rPr lang="en-US"/>
              <a:t>Click to edit Master title style</a:t>
            </a:r>
            <a:endParaRPr lang="en-US" dirty="0"/>
          </a:p>
        </p:txBody>
      </p:sp>
      <p:sp>
        <p:nvSpPr>
          <p:cNvPr id="9" name="Text Placeholder 2"/>
          <p:cNvSpPr>
            <a:spLocks noGrp="1"/>
          </p:cNvSpPr>
          <p:nvPr>
            <p:ph type="body" idx="1"/>
          </p:nvPr>
        </p:nvSpPr>
        <p:spPr>
          <a:xfrm>
            <a:off x="831850" y="2900157"/>
            <a:ext cx="10515600" cy="1149662"/>
          </a:xfrm>
        </p:spPr>
        <p:txBody>
          <a:bodyPr/>
          <a:lstStyle>
            <a:lvl1pPr marL="0" indent="0">
              <a:buNone/>
              <a:defRPr sz="2400">
                <a:solidFill>
                  <a:srgbClr val="33333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686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55068" y="1825625"/>
            <a:ext cx="4833414"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88482" y="1825625"/>
            <a:ext cx="486531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4B7C0A-33D2-4624-85B1-EEE8983B3AEC}" type="datetime1">
              <a:rPr lang="en-US" smtClean="0"/>
              <a:t>1/15/2025</a:t>
            </a:fld>
            <a:endParaRPr lang="en-US" dirty="0"/>
          </a:p>
        </p:txBody>
      </p:sp>
      <p:sp>
        <p:nvSpPr>
          <p:cNvPr id="7" name="Slide Number Placeholder 6"/>
          <p:cNvSpPr>
            <a:spLocks noGrp="1"/>
          </p:cNvSpPr>
          <p:nvPr>
            <p:ph type="sldNum" sz="quarter" idx="12"/>
          </p:nvPr>
        </p:nvSpPr>
        <p:spPr/>
        <p:txBody>
          <a:bodyPr/>
          <a:lstStyle/>
          <a:p>
            <a:fld id="{514E823D-82D3-4751-88E7-486A9F5A00EF}" type="slidenum">
              <a:rPr lang="en-US" smtClean="0"/>
              <a:t>‹#›</a:t>
            </a:fld>
            <a:endParaRPr lang="en-US" dirty="0"/>
          </a:p>
        </p:txBody>
      </p:sp>
    </p:spTree>
    <p:extLst>
      <p:ext uri="{BB962C8B-B14F-4D97-AF65-F5344CB8AC3E}">
        <p14:creationId xmlns:p14="http://schemas.microsoft.com/office/powerpoint/2010/main" val="3293039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40910" y="1004759"/>
            <a:ext cx="47849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40910" y="1828671"/>
            <a:ext cx="478494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63638" y="1004759"/>
            <a:ext cx="479174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3638" y="1828671"/>
            <a:ext cx="4791749"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82DA50-BC9A-49B3-B961-72BD4C76DB96}" type="datetime1">
              <a:rPr lang="en-US" smtClean="0"/>
              <a:t>1/15/2025</a:t>
            </a:fld>
            <a:endParaRPr lang="en-US" dirty="0"/>
          </a:p>
        </p:txBody>
      </p:sp>
      <p:sp>
        <p:nvSpPr>
          <p:cNvPr id="9" name="Slide Number Placeholder 8"/>
          <p:cNvSpPr>
            <a:spLocks noGrp="1"/>
          </p:cNvSpPr>
          <p:nvPr>
            <p:ph type="sldNum" sz="quarter" idx="12"/>
          </p:nvPr>
        </p:nvSpPr>
        <p:spPr/>
        <p:txBody>
          <a:bodyPr/>
          <a:lstStyle/>
          <a:p>
            <a:fld id="{514E823D-82D3-4751-88E7-486A9F5A00EF}" type="slidenum">
              <a:rPr lang="en-US" smtClean="0"/>
              <a:t>‹#›</a:t>
            </a:fld>
            <a:endParaRPr lang="en-US" dirty="0"/>
          </a:p>
        </p:txBody>
      </p:sp>
      <p:sp>
        <p:nvSpPr>
          <p:cNvPr id="10" name="Title 1"/>
          <p:cNvSpPr>
            <a:spLocks noGrp="1"/>
          </p:cNvSpPr>
          <p:nvPr>
            <p:ph type="title"/>
          </p:nvPr>
        </p:nvSpPr>
        <p:spPr>
          <a:xfrm>
            <a:off x="1655068" y="365126"/>
            <a:ext cx="9698731" cy="639633"/>
          </a:xfrm>
        </p:spPr>
        <p:txBody>
          <a:bodyPr/>
          <a:lstStyle/>
          <a:p>
            <a:r>
              <a:rPr lang="en-US"/>
              <a:t>Click to edit Master title style</a:t>
            </a:r>
            <a:endParaRPr lang="en-US" dirty="0"/>
          </a:p>
        </p:txBody>
      </p:sp>
    </p:spTree>
    <p:extLst>
      <p:ext uri="{BB962C8B-B14F-4D97-AF65-F5344CB8AC3E}">
        <p14:creationId xmlns:p14="http://schemas.microsoft.com/office/powerpoint/2010/main" val="251973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4B5EBFF-DCD7-4C2B-8D0C-E83ED698518D}" type="datetime1">
              <a:rPr lang="en-US" smtClean="0"/>
              <a:t>1/15/2025</a:t>
            </a:fld>
            <a:endParaRPr lang="en-US" dirty="0"/>
          </a:p>
        </p:txBody>
      </p:sp>
      <p:sp>
        <p:nvSpPr>
          <p:cNvPr id="5" name="Slide Number Placeholder 4"/>
          <p:cNvSpPr>
            <a:spLocks noGrp="1"/>
          </p:cNvSpPr>
          <p:nvPr>
            <p:ph type="sldNum" sz="quarter" idx="12"/>
          </p:nvPr>
        </p:nvSpPr>
        <p:spPr/>
        <p:txBody>
          <a:bodyPr/>
          <a:lstStyle/>
          <a:p>
            <a:fld id="{514E823D-82D3-4751-88E7-486A9F5A00EF}" type="slidenum">
              <a:rPr lang="en-US" smtClean="0"/>
              <a:t>‹#›</a:t>
            </a:fld>
            <a:endParaRPr lang="en-US" dirty="0"/>
          </a:p>
        </p:txBody>
      </p:sp>
    </p:spTree>
    <p:extLst>
      <p:ext uri="{BB962C8B-B14F-4D97-AF65-F5344CB8AC3E}">
        <p14:creationId xmlns:p14="http://schemas.microsoft.com/office/powerpoint/2010/main" val="2085088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A4C7B4-207B-4351-81A6-AC856B63B961}" type="datetime1">
              <a:rPr lang="en-US" smtClean="0"/>
              <a:t>1/15/2025</a:t>
            </a:fld>
            <a:endParaRPr lang="en-US" dirty="0"/>
          </a:p>
        </p:txBody>
      </p:sp>
      <p:sp>
        <p:nvSpPr>
          <p:cNvPr id="4" name="Slide Number Placeholder 3"/>
          <p:cNvSpPr>
            <a:spLocks noGrp="1"/>
          </p:cNvSpPr>
          <p:nvPr>
            <p:ph type="sldNum" sz="quarter" idx="12"/>
          </p:nvPr>
        </p:nvSpPr>
        <p:spPr/>
        <p:txBody>
          <a:bodyPr/>
          <a:lstStyle/>
          <a:p>
            <a:fld id="{514E823D-82D3-4751-88E7-486A9F5A00EF}" type="slidenum">
              <a:rPr lang="en-US" smtClean="0"/>
              <a:t>‹#›</a:t>
            </a:fld>
            <a:endParaRPr lang="en-US" dirty="0"/>
          </a:p>
        </p:txBody>
      </p:sp>
    </p:spTree>
    <p:extLst>
      <p:ext uri="{BB962C8B-B14F-4D97-AF65-F5344CB8AC3E}">
        <p14:creationId xmlns:p14="http://schemas.microsoft.com/office/powerpoint/2010/main" val="620182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08FAF1-2D6D-4C30-8985-4D4981880FCC}" type="datetime1">
              <a:rPr lang="en-US" smtClean="0"/>
              <a:t>1/15/2025</a:t>
            </a:fld>
            <a:endParaRPr lang="en-US" dirty="0"/>
          </a:p>
        </p:txBody>
      </p:sp>
      <p:sp>
        <p:nvSpPr>
          <p:cNvPr id="7" name="Slide Number Placeholder 6"/>
          <p:cNvSpPr>
            <a:spLocks noGrp="1"/>
          </p:cNvSpPr>
          <p:nvPr>
            <p:ph type="sldNum" sz="quarter" idx="12"/>
          </p:nvPr>
        </p:nvSpPr>
        <p:spPr/>
        <p:txBody>
          <a:bodyPr/>
          <a:lstStyle/>
          <a:p>
            <a:fld id="{514E823D-82D3-4751-88E7-486A9F5A00EF}" type="slidenum">
              <a:rPr lang="en-US" smtClean="0"/>
              <a:t>‹#›</a:t>
            </a:fld>
            <a:endParaRPr lang="en-US" dirty="0"/>
          </a:p>
        </p:txBody>
      </p:sp>
    </p:spTree>
    <p:extLst>
      <p:ext uri="{BB962C8B-B14F-4D97-AF65-F5344CB8AC3E}">
        <p14:creationId xmlns:p14="http://schemas.microsoft.com/office/powerpoint/2010/main" val="28496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248193-0B8E-4FA2-B2F4-A5D990BA911B}" type="datetime1">
              <a:rPr lang="en-US" smtClean="0"/>
              <a:t>1/15/2025</a:t>
            </a:fld>
            <a:endParaRPr lang="en-US" dirty="0"/>
          </a:p>
        </p:txBody>
      </p:sp>
      <p:sp>
        <p:nvSpPr>
          <p:cNvPr id="7" name="Slide Number Placeholder 6"/>
          <p:cNvSpPr>
            <a:spLocks noGrp="1"/>
          </p:cNvSpPr>
          <p:nvPr>
            <p:ph type="sldNum" sz="quarter" idx="12"/>
          </p:nvPr>
        </p:nvSpPr>
        <p:spPr/>
        <p:txBody>
          <a:bodyPr/>
          <a:lstStyle/>
          <a:p>
            <a:fld id="{514E823D-82D3-4751-88E7-486A9F5A00EF}" type="slidenum">
              <a:rPr lang="en-US" smtClean="0"/>
              <a:t>‹#›</a:t>
            </a:fld>
            <a:endParaRPr lang="en-US" dirty="0"/>
          </a:p>
        </p:txBody>
      </p:sp>
    </p:spTree>
    <p:extLst>
      <p:ext uri="{BB962C8B-B14F-4D97-AF65-F5344CB8AC3E}">
        <p14:creationId xmlns:p14="http://schemas.microsoft.com/office/powerpoint/2010/main" val="88205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55068" y="365126"/>
            <a:ext cx="9698731" cy="1029722"/>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655068" y="1438175"/>
            <a:ext cx="969873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solidFill>
              </a:defRPr>
            </a:lvl1pPr>
          </a:lstStyle>
          <a:p>
            <a:fld id="{832B0C6D-9285-4914-A010-64AE4A3E9C29}" type="datetime1">
              <a:rPr lang="en-US" smtClean="0"/>
              <a:t>1/15/2025</a:t>
            </a:fld>
            <a:endParaRPr lang="en-US" dirty="0"/>
          </a:p>
        </p:txBody>
      </p:sp>
      <p:sp>
        <p:nvSpPr>
          <p:cNvPr id="6" name="Slide Number Placeholder 5"/>
          <p:cNvSpPr>
            <a:spLocks noGrp="1"/>
          </p:cNvSpPr>
          <p:nvPr>
            <p:ph type="sldNum" sz="quarter" idx="4"/>
          </p:nvPr>
        </p:nvSpPr>
        <p:spPr>
          <a:xfrm>
            <a:off x="8610600" y="5929889"/>
            <a:ext cx="2743200" cy="365125"/>
          </a:xfrm>
          <a:prstGeom prst="rect">
            <a:avLst/>
          </a:prstGeom>
        </p:spPr>
        <p:txBody>
          <a:bodyPr vert="horz" lIns="0" tIns="45720" rIns="0" bIns="45720" rtlCol="0" anchor="ctr"/>
          <a:lstStyle>
            <a:lvl1pPr algn="r">
              <a:defRPr sz="900">
                <a:solidFill>
                  <a:srgbClr val="A9AD00"/>
                </a:solidFill>
              </a:defRPr>
            </a:lvl1pPr>
          </a:lstStyle>
          <a:p>
            <a:endParaRPr lang="en-US" dirty="0"/>
          </a:p>
        </p:txBody>
      </p:sp>
      <p:pic>
        <p:nvPicPr>
          <p:cNvPr id="7" name="Picture 6"/>
          <p:cNvPicPr>
            <a:picLocks noChangeAspect="1"/>
          </p:cNvPicPr>
          <p:nvPr/>
        </p:nvPicPr>
        <p:blipFill rotWithShape="1">
          <a:blip r:embed="rId11" cstate="print">
            <a:extLst>
              <a:ext uri="{28A0092B-C50C-407E-A947-70E740481C1C}">
                <a14:useLocalDpi xmlns:a14="http://schemas.microsoft.com/office/drawing/2010/main" val="0"/>
              </a:ext>
            </a:extLst>
          </a:blip>
          <a:srcRect l="68393"/>
          <a:stretch/>
        </p:blipFill>
        <p:spPr>
          <a:xfrm>
            <a:off x="0" y="2941312"/>
            <a:ext cx="1655069" cy="4062992"/>
          </a:xfrm>
          <a:prstGeom prst="rect">
            <a:avLst/>
          </a:prstGeom>
        </p:spPr>
      </p:pic>
      <p:cxnSp>
        <p:nvCxnSpPr>
          <p:cNvPr id="8" name="Straight Connector 7"/>
          <p:cNvCxnSpPr/>
          <p:nvPr/>
        </p:nvCxnSpPr>
        <p:spPr>
          <a:xfrm flipV="1">
            <a:off x="838200" y="6217920"/>
            <a:ext cx="10515600" cy="12192"/>
          </a:xfrm>
          <a:prstGeom prst="line">
            <a:avLst/>
          </a:prstGeom>
          <a:ln>
            <a:solidFill>
              <a:srgbClr val="A9AD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845458" y="6393402"/>
            <a:ext cx="1508342" cy="215863"/>
          </a:xfrm>
          <a:prstGeom prst="rect">
            <a:avLst/>
          </a:prstGeom>
        </p:spPr>
      </p:pic>
    </p:spTree>
    <p:extLst>
      <p:ext uri="{BB962C8B-B14F-4D97-AF65-F5344CB8AC3E}">
        <p14:creationId xmlns:p14="http://schemas.microsoft.com/office/powerpoint/2010/main" val="2795314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p:txStyles>
    <p:titleStyle>
      <a:lvl1pPr algn="l" defTabSz="914400" rtl="0" eaLnBrk="1" latinLnBrk="0" hangingPunct="1">
        <a:lnSpc>
          <a:spcPct val="90000"/>
        </a:lnSpc>
        <a:spcBef>
          <a:spcPct val="0"/>
        </a:spcBef>
        <a:buNone/>
        <a:defRPr sz="2800" kern="1200">
          <a:solidFill>
            <a:srgbClr val="A9AD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image" Target="../media/image35.jpeg"/><Relationship Id="rId5" Type="http://schemas.openxmlformats.org/officeDocument/2006/relationships/image" Target="../media/image29.jpeg"/><Relationship Id="rId10" Type="http://schemas.openxmlformats.org/officeDocument/2006/relationships/image" Target="../media/image34.jpeg"/><Relationship Id="rId4" Type="http://schemas.openxmlformats.org/officeDocument/2006/relationships/image" Target="../media/image28.jpe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logo with colorful leaves&#10;&#10;Description automatically generated with medium confidence">
            <a:extLst>
              <a:ext uri="{FF2B5EF4-FFF2-40B4-BE49-F238E27FC236}">
                <a16:creationId xmlns:a16="http://schemas.microsoft.com/office/drawing/2014/main" id="{A913F070-9929-F366-AD82-AA49537F062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304800"/>
            <a:ext cx="3810000" cy="3810000"/>
          </a:xfrm>
        </p:spPr>
      </p:pic>
      <p:sp>
        <p:nvSpPr>
          <p:cNvPr id="4" name="Date Placeholder 3">
            <a:extLst>
              <a:ext uri="{FF2B5EF4-FFF2-40B4-BE49-F238E27FC236}">
                <a16:creationId xmlns:a16="http://schemas.microsoft.com/office/drawing/2014/main" id="{DF450FFD-FFEB-AEFC-F4A5-60C993972FED}"/>
              </a:ext>
            </a:extLst>
          </p:cNvPr>
          <p:cNvSpPr>
            <a:spLocks noGrp="1"/>
          </p:cNvSpPr>
          <p:nvPr>
            <p:ph type="dt" sz="half" idx="10"/>
          </p:nvPr>
        </p:nvSpPr>
        <p:spPr/>
        <p:txBody>
          <a:bodyPr/>
          <a:lstStyle/>
          <a:p>
            <a:fld id="{FE945B64-77AA-47E6-9EFC-46FCCCBB3890}" type="datetime1">
              <a:rPr lang="en-US" smtClean="0"/>
              <a:t>1/15/2025</a:t>
            </a:fld>
            <a:endParaRPr lang="en-US" dirty="0"/>
          </a:p>
        </p:txBody>
      </p:sp>
      <p:sp>
        <p:nvSpPr>
          <p:cNvPr id="5" name="Slide Number Placeholder 4">
            <a:extLst>
              <a:ext uri="{FF2B5EF4-FFF2-40B4-BE49-F238E27FC236}">
                <a16:creationId xmlns:a16="http://schemas.microsoft.com/office/drawing/2014/main" id="{F1EC89A9-98F9-CF76-DE92-9910177FE22E}"/>
              </a:ext>
            </a:extLst>
          </p:cNvPr>
          <p:cNvSpPr>
            <a:spLocks noGrp="1"/>
          </p:cNvSpPr>
          <p:nvPr>
            <p:ph type="sldNum" sz="quarter" idx="12"/>
          </p:nvPr>
        </p:nvSpPr>
        <p:spPr/>
        <p:txBody>
          <a:bodyPr/>
          <a:lstStyle/>
          <a:p>
            <a:fld id="{514E823D-82D3-4751-88E7-486A9F5A00EF}" type="slidenum">
              <a:rPr lang="en-US" smtClean="0"/>
              <a:t>1</a:t>
            </a:fld>
            <a:endParaRPr lang="en-US" dirty="0"/>
          </a:p>
        </p:txBody>
      </p:sp>
      <p:pic>
        <p:nvPicPr>
          <p:cNvPr id="8" name="Picture 7">
            <a:extLst>
              <a:ext uri="{FF2B5EF4-FFF2-40B4-BE49-F238E27FC236}">
                <a16:creationId xmlns:a16="http://schemas.microsoft.com/office/drawing/2014/main" id="{0FD2D15B-10BA-B46D-F675-889C54E77877}"/>
              </a:ext>
            </a:extLst>
          </p:cNvPr>
          <p:cNvPicPr>
            <a:picLocks noChangeAspect="1"/>
          </p:cNvPicPr>
          <p:nvPr/>
        </p:nvPicPr>
        <p:blipFill>
          <a:blip r:embed="rId3"/>
          <a:srcRect l="2620" t="27468"/>
          <a:stretch/>
        </p:blipFill>
        <p:spPr>
          <a:xfrm>
            <a:off x="4038600" y="3048000"/>
            <a:ext cx="5324856" cy="2943508"/>
          </a:xfrm>
          <a:prstGeom prst="rect">
            <a:avLst/>
          </a:prstGeom>
        </p:spPr>
      </p:pic>
    </p:spTree>
    <p:extLst>
      <p:ext uri="{BB962C8B-B14F-4D97-AF65-F5344CB8AC3E}">
        <p14:creationId xmlns:p14="http://schemas.microsoft.com/office/powerpoint/2010/main" val="175710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945B64-77AA-47E6-9EFC-46FCCCBB3890}" type="datetime1">
              <a:rPr lang="en-US" smtClean="0"/>
              <a:t>1/15/2025</a:t>
            </a:fld>
            <a:endParaRPr lang="en-US" dirty="0"/>
          </a:p>
        </p:txBody>
      </p:sp>
      <p:sp>
        <p:nvSpPr>
          <p:cNvPr id="5" name="Slide Number Placeholder 4"/>
          <p:cNvSpPr>
            <a:spLocks noGrp="1"/>
          </p:cNvSpPr>
          <p:nvPr>
            <p:ph type="sldNum" sz="quarter" idx="12"/>
          </p:nvPr>
        </p:nvSpPr>
        <p:spPr/>
        <p:txBody>
          <a:bodyPr/>
          <a:lstStyle/>
          <a:p>
            <a:fld id="{514E823D-82D3-4751-88E7-486A9F5A00EF}" type="slidenum">
              <a:rPr lang="en-US" smtClean="0"/>
              <a:t>10</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9912" y="286075"/>
            <a:ext cx="8717298" cy="868682"/>
          </a:xfrm>
          <a:prstGeom prst="rect">
            <a:avLst/>
          </a:prstGeom>
        </p:spPr>
      </p:pic>
      <p:sp>
        <p:nvSpPr>
          <p:cNvPr id="8" name="Content Placeholder 7"/>
          <p:cNvSpPr>
            <a:spLocks noGrp="1"/>
          </p:cNvSpPr>
          <p:nvPr>
            <p:ph idx="1"/>
          </p:nvPr>
        </p:nvSpPr>
        <p:spPr>
          <a:xfrm>
            <a:off x="1828800" y="1400998"/>
            <a:ext cx="9698731" cy="4894016"/>
          </a:xfrm>
        </p:spPr>
        <p:txBody>
          <a:bodyPr>
            <a:normAutofit fontScale="85000" lnSpcReduction="10000"/>
          </a:bodyPr>
          <a:lstStyle/>
          <a:p>
            <a:pPr>
              <a:buFont typeface="Wingdings" panose="05000000000000000000" pitchFamily="2" charset="2"/>
              <a:buChar char="Ø"/>
            </a:pPr>
            <a:r>
              <a:rPr lang="en-US" dirty="0"/>
              <a:t>HRI proudly supports scientific research and students for the advancement of the horticultural industry.</a:t>
            </a:r>
          </a:p>
          <a:p>
            <a:pPr>
              <a:buFont typeface="Wingdings" panose="05000000000000000000" pitchFamily="2" charset="2"/>
              <a:buChar char="Ø"/>
            </a:pPr>
            <a:endParaRPr lang="en-US" sz="1200" dirty="0"/>
          </a:p>
          <a:p>
            <a:pPr>
              <a:buFont typeface="Wingdings" panose="05000000000000000000" pitchFamily="2" charset="2"/>
              <a:buChar char="Ø"/>
            </a:pPr>
            <a:r>
              <a:rPr lang="en-US" dirty="0"/>
              <a:t>HRI was established by industry leaders on the premise that no one could better direct needed research to advance horticulture than the very people who work in it, day in and day out.</a:t>
            </a:r>
          </a:p>
          <a:p>
            <a:pPr>
              <a:buFont typeface="Wingdings" panose="05000000000000000000" pitchFamily="2" charset="2"/>
              <a:buChar char="Ø"/>
            </a:pPr>
            <a:endParaRPr lang="en-US" sz="1300" dirty="0"/>
          </a:p>
          <a:p>
            <a:pPr>
              <a:buFont typeface="Wingdings" panose="05000000000000000000" pitchFamily="2" charset="2"/>
              <a:buChar char="Ø"/>
            </a:pPr>
            <a:r>
              <a:rPr lang="en-US" dirty="0"/>
              <a:t>HRI funds horticultural research focusing on the propagation, production, distribution, marketing, and sale of horticultural crops.</a:t>
            </a:r>
          </a:p>
          <a:p>
            <a:pPr>
              <a:buFont typeface="Wingdings" panose="05000000000000000000" pitchFamily="2" charset="2"/>
              <a:buChar char="Ø"/>
            </a:pPr>
            <a:endParaRPr lang="en-US" sz="1200" dirty="0"/>
          </a:p>
          <a:p>
            <a:pPr>
              <a:buFont typeface="Wingdings" panose="05000000000000000000" pitchFamily="2" charset="2"/>
              <a:buChar char="Ø"/>
            </a:pPr>
            <a:r>
              <a:rPr lang="en-US" dirty="0"/>
              <a:t>HRI has a $20 million endowment and has dispersed more than </a:t>
            </a:r>
          </a:p>
          <a:p>
            <a:pPr marL="0" indent="0">
              <a:buNone/>
            </a:pPr>
            <a:r>
              <a:rPr lang="en-US" dirty="0"/>
              <a:t>$10 million in research support since inception.</a:t>
            </a:r>
          </a:p>
          <a:p>
            <a:pPr>
              <a:buFont typeface="Wingdings" panose="05000000000000000000" pitchFamily="2" charset="2"/>
              <a:buChar char="Ø"/>
            </a:pPr>
            <a:endParaRPr lang="en-US" sz="1300" dirty="0"/>
          </a:p>
          <a:p>
            <a:pPr>
              <a:buFont typeface="Wingdings" panose="05000000000000000000" pitchFamily="2" charset="2"/>
              <a:buChar char="Ø"/>
            </a:pPr>
            <a:r>
              <a:rPr lang="en-US" dirty="0"/>
              <a:t>7 Scholarship funds to help support horticulture students.</a:t>
            </a:r>
          </a:p>
          <a:p>
            <a:pPr marL="0" indent="0">
              <a:buNone/>
            </a:pPr>
            <a:endParaRPr lang="en-US" dirty="0"/>
          </a:p>
        </p:txBody>
      </p:sp>
    </p:spTree>
    <p:extLst>
      <p:ext uri="{BB962C8B-B14F-4D97-AF65-F5344CB8AC3E}">
        <p14:creationId xmlns:p14="http://schemas.microsoft.com/office/powerpoint/2010/main" val="53788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logo for a company&#10;&#10;Description automatically generated">
            <a:extLst>
              <a:ext uri="{FF2B5EF4-FFF2-40B4-BE49-F238E27FC236}">
                <a16:creationId xmlns:a16="http://schemas.microsoft.com/office/drawing/2014/main" id="{F8ECF90C-6D71-710A-E5DD-66EACF91627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75186"/>
            <a:ext cx="3526536" cy="1630680"/>
          </a:xfrm>
        </p:spPr>
      </p:pic>
      <p:sp>
        <p:nvSpPr>
          <p:cNvPr id="4" name="Date Placeholder 3">
            <a:extLst>
              <a:ext uri="{FF2B5EF4-FFF2-40B4-BE49-F238E27FC236}">
                <a16:creationId xmlns:a16="http://schemas.microsoft.com/office/drawing/2014/main" id="{36947942-4DE8-5475-9899-05E3B0B342B0}"/>
              </a:ext>
            </a:extLst>
          </p:cNvPr>
          <p:cNvSpPr>
            <a:spLocks noGrp="1"/>
          </p:cNvSpPr>
          <p:nvPr>
            <p:ph type="dt" sz="half" idx="10"/>
          </p:nvPr>
        </p:nvSpPr>
        <p:spPr/>
        <p:txBody>
          <a:bodyPr/>
          <a:lstStyle/>
          <a:p>
            <a:fld id="{FE945B64-77AA-47E6-9EFC-46FCCCBB3890}" type="datetime1">
              <a:rPr lang="en-US" smtClean="0"/>
              <a:t>1/15/2025</a:t>
            </a:fld>
            <a:endParaRPr lang="en-US" dirty="0"/>
          </a:p>
        </p:txBody>
      </p:sp>
      <p:sp>
        <p:nvSpPr>
          <p:cNvPr id="5" name="Slide Number Placeholder 4">
            <a:extLst>
              <a:ext uri="{FF2B5EF4-FFF2-40B4-BE49-F238E27FC236}">
                <a16:creationId xmlns:a16="http://schemas.microsoft.com/office/drawing/2014/main" id="{E384CC1D-A40A-6438-5ED2-296C0D955DD8}"/>
              </a:ext>
            </a:extLst>
          </p:cNvPr>
          <p:cNvSpPr>
            <a:spLocks noGrp="1"/>
          </p:cNvSpPr>
          <p:nvPr>
            <p:ph type="sldNum" sz="quarter" idx="12"/>
          </p:nvPr>
        </p:nvSpPr>
        <p:spPr/>
        <p:txBody>
          <a:bodyPr/>
          <a:lstStyle/>
          <a:p>
            <a:fld id="{514E823D-82D3-4751-88E7-486A9F5A00EF}" type="slidenum">
              <a:rPr lang="en-US" smtClean="0"/>
              <a:t>11</a:t>
            </a:fld>
            <a:endParaRPr lang="en-US" dirty="0"/>
          </a:p>
        </p:txBody>
      </p:sp>
      <p:pic>
        <p:nvPicPr>
          <p:cNvPr id="7" name="Picture 6">
            <a:extLst>
              <a:ext uri="{FF2B5EF4-FFF2-40B4-BE49-F238E27FC236}">
                <a16:creationId xmlns:a16="http://schemas.microsoft.com/office/drawing/2014/main" id="{ED03A6D4-0E75-BDD1-EEBD-E1CBB7CF953A}"/>
              </a:ext>
            </a:extLst>
          </p:cNvPr>
          <p:cNvPicPr>
            <a:picLocks noChangeAspect="1"/>
          </p:cNvPicPr>
          <p:nvPr/>
        </p:nvPicPr>
        <p:blipFill>
          <a:blip r:embed="rId3"/>
          <a:stretch>
            <a:fillRect/>
          </a:stretch>
        </p:blipFill>
        <p:spPr>
          <a:xfrm>
            <a:off x="6521116" y="2083794"/>
            <a:ext cx="4934639" cy="3515216"/>
          </a:xfrm>
          <a:prstGeom prst="rect">
            <a:avLst/>
          </a:prstGeom>
        </p:spPr>
      </p:pic>
      <p:pic>
        <p:nvPicPr>
          <p:cNvPr id="11" name="Picture 10">
            <a:extLst>
              <a:ext uri="{FF2B5EF4-FFF2-40B4-BE49-F238E27FC236}">
                <a16:creationId xmlns:a16="http://schemas.microsoft.com/office/drawing/2014/main" id="{AFC716FC-72F1-A7B6-23B6-9A573F38A335}"/>
              </a:ext>
            </a:extLst>
          </p:cNvPr>
          <p:cNvPicPr>
            <a:picLocks noChangeAspect="1"/>
          </p:cNvPicPr>
          <p:nvPr/>
        </p:nvPicPr>
        <p:blipFill>
          <a:blip r:embed="rId4"/>
          <a:stretch>
            <a:fillRect/>
          </a:stretch>
        </p:blipFill>
        <p:spPr>
          <a:xfrm>
            <a:off x="6553200" y="855937"/>
            <a:ext cx="4629796" cy="905001"/>
          </a:xfrm>
          <a:prstGeom prst="rect">
            <a:avLst/>
          </a:prstGeom>
        </p:spPr>
      </p:pic>
      <p:sp>
        <p:nvSpPr>
          <p:cNvPr id="12" name="TextBox 11">
            <a:extLst>
              <a:ext uri="{FF2B5EF4-FFF2-40B4-BE49-F238E27FC236}">
                <a16:creationId xmlns:a16="http://schemas.microsoft.com/office/drawing/2014/main" id="{6496ED2C-4201-B559-E849-DBEA3DC3D1AC}"/>
              </a:ext>
            </a:extLst>
          </p:cNvPr>
          <p:cNvSpPr txBox="1"/>
          <p:nvPr/>
        </p:nvSpPr>
        <p:spPr>
          <a:xfrm>
            <a:off x="1676400" y="2083794"/>
            <a:ext cx="4267200" cy="3370153"/>
          </a:xfrm>
          <a:prstGeom prst="rect">
            <a:avLst/>
          </a:prstGeom>
          <a:noFill/>
        </p:spPr>
        <p:txBody>
          <a:bodyPr wrap="square" rtlCol="0">
            <a:spAutoFit/>
          </a:bodyPr>
          <a:lstStyle/>
          <a:p>
            <a:pPr marL="285750" indent="-285750">
              <a:buFont typeface="Arial" panose="020B0604020202020204" pitchFamily="34" charset="0"/>
              <a:buChar char="•"/>
            </a:pPr>
            <a:r>
              <a:rPr lang="en-US" dirty="0"/>
              <a:t>The HRI Leadership Academy is a one-year program consisting of in-person training sessions, virtual online classes and meetings, and a capstone project and presentation. </a:t>
            </a:r>
          </a:p>
          <a:p>
            <a:endParaRPr lang="en-US" sz="400" dirty="0"/>
          </a:p>
          <a:p>
            <a:pPr marL="285750" indent="-285750">
              <a:buFont typeface="Arial" panose="020B0604020202020204" pitchFamily="34" charset="0"/>
              <a:buChar char="•"/>
            </a:pPr>
            <a:r>
              <a:rPr lang="en-US" dirty="0"/>
              <a:t>Launched in 2023</a:t>
            </a:r>
          </a:p>
          <a:p>
            <a:pPr marL="285750" indent="-285750">
              <a:buFont typeface="Arial" panose="020B0604020202020204" pitchFamily="34" charset="0"/>
              <a:buChar char="•"/>
            </a:pPr>
            <a:endParaRPr lang="en-US" sz="600" dirty="0"/>
          </a:p>
          <a:p>
            <a:pPr marL="285750" indent="-285750">
              <a:buFont typeface="Arial" panose="020B0604020202020204" pitchFamily="34" charset="0"/>
              <a:buChar char="•"/>
            </a:pPr>
            <a:r>
              <a:rPr lang="en-US" dirty="0"/>
              <a:t>Applications accepted November – Early February for the next year’s class</a:t>
            </a:r>
          </a:p>
          <a:p>
            <a:pPr marL="285750" indent="-285750">
              <a:buFont typeface="Arial" panose="020B0604020202020204" pitchFamily="34" charset="0"/>
              <a:buChar char="•"/>
            </a:pPr>
            <a:endParaRPr lang="en-US" sz="500" dirty="0"/>
          </a:p>
          <a:p>
            <a:pPr marL="285750" indent="-285750">
              <a:buFont typeface="Arial" panose="020B0604020202020204" pitchFamily="34" charset="0"/>
              <a:buChar char="•"/>
            </a:pPr>
            <a:r>
              <a:rPr lang="en-US" dirty="0"/>
              <a:t>Class members are announced at Cultivate</a:t>
            </a:r>
          </a:p>
        </p:txBody>
      </p:sp>
      <p:sp>
        <p:nvSpPr>
          <p:cNvPr id="13" name="TextBox 12">
            <a:extLst>
              <a:ext uri="{FF2B5EF4-FFF2-40B4-BE49-F238E27FC236}">
                <a16:creationId xmlns:a16="http://schemas.microsoft.com/office/drawing/2014/main" id="{519100F3-8C67-E1B1-8D89-7D68FC39BF2B}"/>
              </a:ext>
            </a:extLst>
          </p:cNvPr>
          <p:cNvSpPr txBox="1"/>
          <p:nvPr/>
        </p:nvSpPr>
        <p:spPr>
          <a:xfrm>
            <a:off x="1828800" y="5857155"/>
            <a:ext cx="4648200" cy="369332"/>
          </a:xfrm>
          <a:prstGeom prst="rect">
            <a:avLst/>
          </a:prstGeom>
          <a:noFill/>
        </p:spPr>
        <p:txBody>
          <a:bodyPr wrap="square" rtlCol="0">
            <a:spAutoFit/>
          </a:bodyPr>
          <a:lstStyle/>
          <a:p>
            <a:r>
              <a:rPr lang="en-US" dirty="0"/>
              <a:t>Learn more at HRILeadershipAcademy.org</a:t>
            </a:r>
          </a:p>
        </p:txBody>
      </p:sp>
    </p:spTree>
    <p:extLst>
      <p:ext uri="{BB962C8B-B14F-4D97-AF65-F5344CB8AC3E}">
        <p14:creationId xmlns:p14="http://schemas.microsoft.com/office/powerpoint/2010/main" val="2901066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945B64-77AA-47E6-9EFC-46FCCCBB3890}" type="datetime1">
              <a:rPr lang="en-US" smtClean="0"/>
              <a:t>1/15/2025</a:t>
            </a:fld>
            <a:endParaRPr lang="en-US" dirty="0"/>
          </a:p>
        </p:txBody>
      </p:sp>
      <p:sp>
        <p:nvSpPr>
          <p:cNvPr id="5" name="Slide Number Placeholder 4"/>
          <p:cNvSpPr>
            <a:spLocks noGrp="1"/>
          </p:cNvSpPr>
          <p:nvPr>
            <p:ph type="sldNum" sz="quarter" idx="12"/>
          </p:nvPr>
        </p:nvSpPr>
        <p:spPr/>
        <p:txBody>
          <a:bodyPr/>
          <a:lstStyle/>
          <a:p>
            <a:fld id="{514E823D-82D3-4751-88E7-486A9F5A00EF}" type="slidenum">
              <a:rPr lang="en-US" smtClean="0"/>
              <a:t>12</a:t>
            </a:fld>
            <a:endParaRPr lang="en-US" dirty="0"/>
          </a:p>
        </p:txBody>
      </p:sp>
      <p:pic>
        <p:nvPicPr>
          <p:cNvPr id="6" name="Picture 5" descr="A logo with colorful leaves&#10;&#10;Description automatically generated with medium confidence">
            <a:extLst>
              <a:ext uri="{FF2B5EF4-FFF2-40B4-BE49-F238E27FC236}">
                <a16:creationId xmlns:a16="http://schemas.microsoft.com/office/drawing/2014/main" id="{F729F19E-2376-5372-48B1-3ACBB834E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245338"/>
            <a:ext cx="3810000" cy="3810000"/>
          </a:xfrm>
          <a:prstGeom prst="rect">
            <a:avLst/>
          </a:prstGeom>
        </p:spPr>
      </p:pic>
      <p:sp>
        <p:nvSpPr>
          <p:cNvPr id="7" name="TextBox 6">
            <a:extLst>
              <a:ext uri="{FF2B5EF4-FFF2-40B4-BE49-F238E27FC236}">
                <a16:creationId xmlns:a16="http://schemas.microsoft.com/office/drawing/2014/main" id="{28391608-0A85-A128-6FA3-1815D03ECB5C}"/>
              </a:ext>
            </a:extLst>
          </p:cNvPr>
          <p:cNvSpPr txBox="1"/>
          <p:nvPr/>
        </p:nvSpPr>
        <p:spPr>
          <a:xfrm>
            <a:off x="2514600" y="3810000"/>
            <a:ext cx="7162800" cy="1754326"/>
          </a:xfrm>
          <a:prstGeom prst="rect">
            <a:avLst/>
          </a:prstGeom>
          <a:noFill/>
        </p:spPr>
        <p:txBody>
          <a:bodyPr wrap="square" rtlCol="0">
            <a:spAutoFit/>
          </a:bodyPr>
          <a:lstStyle/>
          <a:p>
            <a:pPr algn="ctr"/>
            <a:r>
              <a:rPr lang="en-US" sz="5400" b="1" dirty="0">
                <a:solidFill>
                  <a:srgbClr val="A9AD00"/>
                </a:solidFill>
                <a:latin typeface="Better Times" pitchFamily="2" charset="0"/>
              </a:rPr>
              <a:t>Thank you for being a member!</a:t>
            </a:r>
          </a:p>
          <a:p>
            <a:pPr algn="ctr"/>
            <a:r>
              <a:rPr lang="en-US" sz="5400" b="1" dirty="0">
                <a:solidFill>
                  <a:srgbClr val="A9AD00"/>
                </a:solidFill>
                <a:latin typeface="Better Times" pitchFamily="2" charset="0"/>
              </a:rPr>
              <a:t>We look forward to working with you. </a:t>
            </a:r>
          </a:p>
        </p:txBody>
      </p:sp>
    </p:spTree>
    <p:extLst>
      <p:ext uri="{BB962C8B-B14F-4D97-AF65-F5344CB8AC3E}">
        <p14:creationId xmlns:p14="http://schemas.microsoft.com/office/powerpoint/2010/main" val="796033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075FA7C-7CA6-F493-DFFC-A66A91CD517C}"/>
              </a:ext>
            </a:extLst>
          </p:cNvPr>
          <p:cNvSpPr>
            <a:spLocks noGrp="1"/>
          </p:cNvSpPr>
          <p:nvPr>
            <p:ph type="dt" sz="half" idx="10"/>
          </p:nvPr>
        </p:nvSpPr>
        <p:spPr/>
        <p:txBody>
          <a:bodyPr/>
          <a:lstStyle/>
          <a:p>
            <a:fld id="{FE945B64-77AA-47E6-9EFC-46FCCCBB3890}" type="datetime1">
              <a:rPr lang="en-US" smtClean="0"/>
              <a:t>1/15/2025</a:t>
            </a:fld>
            <a:endParaRPr lang="en-US" dirty="0"/>
          </a:p>
        </p:txBody>
      </p:sp>
      <p:sp>
        <p:nvSpPr>
          <p:cNvPr id="5" name="Slide Number Placeholder 4">
            <a:extLst>
              <a:ext uri="{FF2B5EF4-FFF2-40B4-BE49-F238E27FC236}">
                <a16:creationId xmlns:a16="http://schemas.microsoft.com/office/drawing/2014/main" id="{EF1F4DEA-DDB7-83B6-8621-C70D0FA27424}"/>
              </a:ext>
            </a:extLst>
          </p:cNvPr>
          <p:cNvSpPr>
            <a:spLocks noGrp="1"/>
          </p:cNvSpPr>
          <p:nvPr>
            <p:ph type="sldNum" sz="quarter" idx="12"/>
          </p:nvPr>
        </p:nvSpPr>
        <p:spPr/>
        <p:txBody>
          <a:bodyPr/>
          <a:lstStyle/>
          <a:p>
            <a:fld id="{514E823D-82D3-4751-88E7-486A9F5A00EF}" type="slidenum">
              <a:rPr lang="en-US" smtClean="0"/>
              <a:t>2</a:t>
            </a:fld>
            <a:endParaRPr lang="en-US" dirty="0"/>
          </a:p>
        </p:txBody>
      </p:sp>
      <p:pic>
        <p:nvPicPr>
          <p:cNvPr id="7" name="Picture 6">
            <a:extLst>
              <a:ext uri="{FF2B5EF4-FFF2-40B4-BE49-F238E27FC236}">
                <a16:creationId xmlns:a16="http://schemas.microsoft.com/office/drawing/2014/main" id="{3A749A91-1135-47F3-7992-988301CCE129}"/>
              </a:ext>
            </a:extLst>
          </p:cNvPr>
          <p:cNvPicPr>
            <a:picLocks noChangeAspect="1"/>
          </p:cNvPicPr>
          <p:nvPr/>
        </p:nvPicPr>
        <p:blipFill>
          <a:blip r:embed="rId2"/>
          <a:stretch>
            <a:fillRect/>
          </a:stretch>
        </p:blipFill>
        <p:spPr>
          <a:xfrm>
            <a:off x="2325999" y="838200"/>
            <a:ext cx="7540001" cy="3733800"/>
          </a:xfrm>
          <a:prstGeom prst="rect">
            <a:avLst/>
          </a:prstGeom>
        </p:spPr>
      </p:pic>
      <p:pic>
        <p:nvPicPr>
          <p:cNvPr id="8" name="Picture 7">
            <a:extLst>
              <a:ext uri="{FF2B5EF4-FFF2-40B4-BE49-F238E27FC236}">
                <a16:creationId xmlns:a16="http://schemas.microsoft.com/office/drawing/2014/main" id="{84596B55-CCC0-9D1D-9CE7-BEB89D3D2073}"/>
              </a:ext>
            </a:extLst>
          </p:cNvPr>
          <p:cNvPicPr>
            <a:picLocks noChangeAspect="1"/>
          </p:cNvPicPr>
          <p:nvPr/>
        </p:nvPicPr>
        <p:blipFill>
          <a:blip r:embed="rId3"/>
          <a:stretch>
            <a:fillRect/>
          </a:stretch>
        </p:blipFill>
        <p:spPr>
          <a:xfrm>
            <a:off x="4114800" y="5112062"/>
            <a:ext cx="4191000" cy="704225"/>
          </a:xfrm>
          <a:prstGeom prst="rect">
            <a:avLst/>
          </a:prstGeom>
        </p:spPr>
      </p:pic>
    </p:spTree>
    <p:extLst>
      <p:ext uri="{BB962C8B-B14F-4D97-AF65-F5344CB8AC3E}">
        <p14:creationId xmlns:p14="http://schemas.microsoft.com/office/powerpoint/2010/main" val="3135905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BF54-6881-3355-9F37-47BFB132C763}"/>
              </a:ext>
            </a:extLst>
          </p:cNvPr>
          <p:cNvSpPr>
            <a:spLocks noGrp="1"/>
          </p:cNvSpPr>
          <p:nvPr>
            <p:ph type="title"/>
          </p:nvPr>
        </p:nvSpPr>
        <p:spPr/>
        <p:txBody>
          <a:bodyPr/>
          <a:lstStyle/>
          <a:p>
            <a:r>
              <a:rPr lang="en-US" dirty="0"/>
              <a:t>The Horticulture Industry is Big Business! </a:t>
            </a:r>
          </a:p>
        </p:txBody>
      </p:sp>
      <p:sp>
        <p:nvSpPr>
          <p:cNvPr id="4" name="Date Placeholder 3">
            <a:extLst>
              <a:ext uri="{FF2B5EF4-FFF2-40B4-BE49-F238E27FC236}">
                <a16:creationId xmlns:a16="http://schemas.microsoft.com/office/drawing/2014/main" id="{B2EF5836-C018-1CB5-7CD1-D2B7741AD452}"/>
              </a:ext>
            </a:extLst>
          </p:cNvPr>
          <p:cNvSpPr>
            <a:spLocks noGrp="1"/>
          </p:cNvSpPr>
          <p:nvPr>
            <p:ph type="dt" sz="half" idx="10"/>
          </p:nvPr>
        </p:nvSpPr>
        <p:spPr/>
        <p:txBody>
          <a:bodyPr/>
          <a:lstStyle/>
          <a:p>
            <a:fld id="{FE945B64-77AA-47E6-9EFC-46FCCCBB3890}" type="datetime1">
              <a:rPr lang="en-US" smtClean="0"/>
              <a:t>1/15/2025</a:t>
            </a:fld>
            <a:endParaRPr lang="en-US" dirty="0"/>
          </a:p>
        </p:txBody>
      </p:sp>
      <p:sp>
        <p:nvSpPr>
          <p:cNvPr id="5" name="Slide Number Placeholder 4">
            <a:extLst>
              <a:ext uri="{FF2B5EF4-FFF2-40B4-BE49-F238E27FC236}">
                <a16:creationId xmlns:a16="http://schemas.microsoft.com/office/drawing/2014/main" id="{D89CE8F8-3D3A-8449-AF6E-6C163072BCCE}"/>
              </a:ext>
            </a:extLst>
          </p:cNvPr>
          <p:cNvSpPr>
            <a:spLocks noGrp="1"/>
          </p:cNvSpPr>
          <p:nvPr>
            <p:ph type="sldNum" sz="quarter" idx="12"/>
          </p:nvPr>
        </p:nvSpPr>
        <p:spPr/>
        <p:txBody>
          <a:bodyPr/>
          <a:lstStyle/>
          <a:p>
            <a:fld id="{514E823D-82D3-4751-88E7-486A9F5A00EF}" type="slidenum">
              <a:rPr lang="en-US" smtClean="0"/>
              <a:t>3</a:t>
            </a:fld>
            <a:endParaRPr lang="en-US" dirty="0"/>
          </a:p>
        </p:txBody>
      </p:sp>
      <p:pic>
        <p:nvPicPr>
          <p:cNvPr id="7" name="Picture 6">
            <a:extLst>
              <a:ext uri="{FF2B5EF4-FFF2-40B4-BE49-F238E27FC236}">
                <a16:creationId xmlns:a16="http://schemas.microsoft.com/office/drawing/2014/main" id="{3AF00E82-E511-CBA9-520C-7EEBA36000F9}"/>
              </a:ext>
            </a:extLst>
          </p:cNvPr>
          <p:cNvPicPr>
            <a:picLocks noChangeAspect="1"/>
          </p:cNvPicPr>
          <p:nvPr/>
        </p:nvPicPr>
        <p:blipFill>
          <a:blip r:embed="rId2"/>
          <a:stretch>
            <a:fillRect/>
          </a:stretch>
        </p:blipFill>
        <p:spPr>
          <a:xfrm>
            <a:off x="2590800" y="1133241"/>
            <a:ext cx="6934200" cy="4631794"/>
          </a:xfrm>
          <a:prstGeom prst="rect">
            <a:avLst/>
          </a:prstGeom>
        </p:spPr>
      </p:pic>
      <p:pic>
        <p:nvPicPr>
          <p:cNvPr id="9" name="Picture 8">
            <a:extLst>
              <a:ext uri="{FF2B5EF4-FFF2-40B4-BE49-F238E27FC236}">
                <a16:creationId xmlns:a16="http://schemas.microsoft.com/office/drawing/2014/main" id="{4E028649-7D59-070A-25E2-B9110367FC08}"/>
              </a:ext>
            </a:extLst>
          </p:cNvPr>
          <p:cNvPicPr>
            <a:picLocks noChangeAspect="1"/>
          </p:cNvPicPr>
          <p:nvPr/>
        </p:nvPicPr>
        <p:blipFill>
          <a:blip r:embed="rId3"/>
          <a:srcRect l="11828" r="10093"/>
          <a:stretch/>
        </p:blipFill>
        <p:spPr>
          <a:xfrm>
            <a:off x="8915400" y="662668"/>
            <a:ext cx="2819400" cy="1629214"/>
          </a:xfrm>
          <a:prstGeom prst="rect">
            <a:avLst/>
          </a:prstGeom>
        </p:spPr>
      </p:pic>
    </p:spTree>
    <p:extLst>
      <p:ext uri="{BB962C8B-B14F-4D97-AF65-F5344CB8AC3E}">
        <p14:creationId xmlns:p14="http://schemas.microsoft.com/office/powerpoint/2010/main" val="3957215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sz="quarter" idx="4"/>
            <p:extLst>
              <p:ext uri="{D42A27DB-BD31-4B8C-83A1-F6EECF244321}">
                <p14:modId xmlns:p14="http://schemas.microsoft.com/office/powerpoint/2010/main" val="1591824672"/>
              </p:ext>
            </p:extLst>
          </p:nvPr>
        </p:nvGraphicFramePr>
        <p:xfrm>
          <a:off x="2057400" y="895574"/>
          <a:ext cx="9220200" cy="4780280"/>
        </p:xfrm>
        <a:graphic>
          <a:graphicData uri="http://schemas.openxmlformats.org/drawingml/2006/table">
            <a:tbl>
              <a:tblPr firstRow="1" bandRow="1">
                <a:tableStyleId>{5C22544A-7EE6-4342-B048-85BDC9FD1C3A}</a:tableStyleId>
              </a:tblPr>
              <a:tblGrid>
                <a:gridCol w="3073400">
                  <a:extLst>
                    <a:ext uri="{9D8B030D-6E8A-4147-A177-3AD203B41FA5}">
                      <a16:colId xmlns:a16="http://schemas.microsoft.com/office/drawing/2014/main" val="20000"/>
                    </a:ext>
                  </a:extLst>
                </a:gridCol>
                <a:gridCol w="3073400">
                  <a:extLst>
                    <a:ext uri="{9D8B030D-6E8A-4147-A177-3AD203B41FA5}">
                      <a16:colId xmlns:a16="http://schemas.microsoft.com/office/drawing/2014/main" val="20001"/>
                    </a:ext>
                  </a:extLst>
                </a:gridCol>
                <a:gridCol w="3073400">
                  <a:extLst>
                    <a:ext uri="{9D8B030D-6E8A-4147-A177-3AD203B41FA5}">
                      <a16:colId xmlns:a16="http://schemas.microsoft.com/office/drawing/2014/main" val="20002"/>
                    </a:ext>
                  </a:extLst>
                </a:gridCol>
              </a:tblGrid>
              <a:tr h="825500">
                <a:tc>
                  <a:txBody>
                    <a:bodyPr/>
                    <a:lstStyle/>
                    <a:p>
                      <a:pPr algn="ctr"/>
                      <a:r>
                        <a:rPr lang="en-US" sz="2400" dirty="0"/>
                        <a:t>Perform</a:t>
                      </a:r>
                      <a:r>
                        <a:rPr lang="en-US" sz="2400" baseline="0" dirty="0"/>
                        <a:t> Better</a:t>
                      </a:r>
                      <a:endParaRPr lang="en-US" sz="2400" dirty="0"/>
                    </a:p>
                  </a:txBody>
                  <a:tcPr anchor="ctr">
                    <a:solidFill>
                      <a:srgbClr val="64B28F"/>
                    </a:solidFill>
                  </a:tcPr>
                </a:tc>
                <a:tc>
                  <a:txBody>
                    <a:bodyPr/>
                    <a:lstStyle/>
                    <a:p>
                      <a:pPr marL="0" algn="ctr" defTabSz="914400" rtl="0" eaLnBrk="1" latinLnBrk="0" hangingPunct="1"/>
                      <a:r>
                        <a:rPr lang="en-US" sz="2400" b="1" kern="1200" dirty="0">
                          <a:solidFill>
                            <a:schemeClr val="lt1"/>
                          </a:solidFill>
                          <a:latin typeface="+mn-lt"/>
                          <a:ea typeface="+mn-ea"/>
                          <a:cs typeface="+mn-cs"/>
                        </a:rPr>
                        <a:t>GROW FASTER</a:t>
                      </a:r>
                    </a:p>
                  </a:txBody>
                  <a:tcPr anchor="ctr">
                    <a:solidFill>
                      <a:srgbClr val="99CC00"/>
                    </a:solidFill>
                  </a:tcPr>
                </a:tc>
                <a:tc>
                  <a:txBody>
                    <a:bodyPr/>
                    <a:lstStyle/>
                    <a:p>
                      <a:pPr marL="0" algn="ctr" defTabSz="914400" rtl="0" eaLnBrk="1" latinLnBrk="0" hangingPunct="1"/>
                      <a:r>
                        <a:rPr lang="en-US" sz="2400" dirty="0"/>
                        <a:t>PREPARE FOR THE FUTURE</a:t>
                      </a:r>
                      <a:endParaRPr lang="en-US" sz="2400" b="1" kern="1200" dirty="0">
                        <a:solidFill>
                          <a:schemeClr val="lt1"/>
                        </a:solidFill>
                        <a:latin typeface="+mn-lt"/>
                        <a:ea typeface="+mn-ea"/>
                        <a:cs typeface="+mn-cs"/>
                      </a:endParaRPr>
                    </a:p>
                  </a:txBody>
                  <a:tcPr anchor="ctr"/>
                </a:tc>
                <a:extLst>
                  <a:ext uri="{0D108BD9-81ED-4DB2-BD59-A6C34878D82A}">
                    <a16:rowId xmlns:a16="http://schemas.microsoft.com/office/drawing/2014/main" val="10000"/>
                  </a:ext>
                </a:extLst>
              </a:tr>
              <a:tr h="825500">
                <a:tc>
                  <a:txBody>
                    <a:bodyPr/>
                    <a:lstStyle/>
                    <a:p>
                      <a:pPr marL="0" algn="ctr" defTabSz="914400" rtl="0" eaLnBrk="1" latinLnBrk="0" hangingPunct="1"/>
                      <a:r>
                        <a:rPr lang="en-US" sz="1400" b="1" kern="1200" dirty="0">
                          <a:solidFill>
                            <a:schemeClr val="lt1"/>
                          </a:solidFill>
                          <a:latin typeface="+mn-lt"/>
                          <a:ea typeface="+mn-ea"/>
                          <a:cs typeface="+mn-cs"/>
                        </a:rPr>
                        <a:t>By Highlighting Best Practices</a:t>
                      </a:r>
                    </a:p>
                  </a:txBody>
                  <a:tcPr anchor="ctr">
                    <a:solidFill>
                      <a:srgbClr val="E96055"/>
                    </a:solidFill>
                  </a:tcPr>
                </a:tc>
                <a:tc>
                  <a:txBody>
                    <a:bodyPr/>
                    <a:lstStyle/>
                    <a:p>
                      <a:pPr marL="0" algn="ctr" defTabSz="914400" rtl="0" eaLnBrk="1" latinLnBrk="0" hangingPunct="1"/>
                      <a:r>
                        <a:rPr lang="en-US" sz="1400" b="1" kern="1200" dirty="0">
                          <a:solidFill>
                            <a:schemeClr val="lt1"/>
                          </a:solidFill>
                          <a:latin typeface="+mn-lt"/>
                          <a:ea typeface="+mn-ea"/>
                          <a:cs typeface="+mn-cs"/>
                        </a:rPr>
                        <a:t>By providing the information needed to drive our industry forward.</a:t>
                      </a:r>
                    </a:p>
                  </a:txBody>
                  <a:tcPr anchor="ctr">
                    <a:solidFill>
                      <a:srgbClr val="E96055"/>
                    </a:solidFill>
                  </a:tcPr>
                </a:tc>
                <a:tc>
                  <a:txBody>
                    <a:bodyPr/>
                    <a:lstStyle/>
                    <a:p>
                      <a:pPr marL="0" algn="ctr" defTabSz="914400" rtl="0" eaLnBrk="1" latinLnBrk="0" hangingPunct="1"/>
                      <a:r>
                        <a:rPr lang="en-US" sz="1400" b="1" kern="1200" dirty="0">
                          <a:solidFill>
                            <a:schemeClr val="lt1"/>
                          </a:solidFill>
                          <a:latin typeface="+mn-lt"/>
                          <a:ea typeface="+mn-ea"/>
                          <a:cs typeface="+mn-cs"/>
                        </a:rPr>
                        <a:t>Ensuring our industry’s continued growth and success for generations to come. </a:t>
                      </a:r>
                    </a:p>
                  </a:txBody>
                  <a:tcPr anchor="ctr">
                    <a:solidFill>
                      <a:srgbClr val="E96055"/>
                    </a:solidFill>
                  </a:tcPr>
                </a:tc>
                <a:extLst>
                  <a:ext uri="{0D108BD9-81ED-4DB2-BD59-A6C34878D82A}">
                    <a16:rowId xmlns:a16="http://schemas.microsoft.com/office/drawing/2014/main" val="10001"/>
                  </a:ext>
                </a:extLst>
              </a:tr>
              <a:tr h="6527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Education</a:t>
                      </a:r>
                    </a:p>
                    <a:p>
                      <a:endParaRPr lang="en-US" dirty="0"/>
                    </a:p>
                  </a:txBody>
                  <a:tcPr/>
                </a:tc>
                <a:tc>
                  <a:txBody>
                    <a:bodyPr/>
                    <a:lstStyle/>
                    <a:p>
                      <a:pPr>
                        <a:spcAft>
                          <a:spcPts val="0"/>
                        </a:spcAft>
                      </a:pPr>
                      <a:r>
                        <a:rPr lang="en-US" dirty="0"/>
                        <a:t>With Trade Shows and Conferences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Advocacy</a:t>
                      </a:r>
                    </a:p>
                    <a:p>
                      <a:endParaRPr lang="en-US" dirty="0"/>
                    </a:p>
                  </a:txBody>
                  <a:tcPr/>
                </a:tc>
                <a:extLst>
                  <a:ext uri="{0D108BD9-81ED-4DB2-BD59-A6C34878D82A}">
                    <a16:rowId xmlns:a16="http://schemas.microsoft.com/office/drawing/2014/main" val="10002"/>
                  </a:ext>
                </a:extLst>
              </a:tr>
              <a:tr h="825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Research</a:t>
                      </a:r>
                    </a:p>
                    <a:p>
                      <a:endParaRPr lang="en-US" dirty="0"/>
                    </a:p>
                  </a:txBody>
                  <a:tcPr/>
                </a:tc>
                <a:tc>
                  <a:txBody>
                    <a:bodyPr/>
                    <a:lstStyle/>
                    <a:p>
                      <a:r>
                        <a:rPr lang="en-US" dirty="0"/>
                        <a:t>With Affinity Programs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Plant PAC Initiatives</a:t>
                      </a:r>
                    </a:p>
                  </a:txBody>
                  <a:tcPr/>
                </a:tc>
                <a:extLst>
                  <a:ext uri="{0D108BD9-81ED-4DB2-BD59-A6C34878D82A}">
                    <a16:rowId xmlns:a16="http://schemas.microsoft.com/office/drawing/2014/main" val="10003"/>
                  </a:ext>
                </a:extLst>
              </a:tr>
              <a:tr h="825500">
                <a:tc>
                  <a:txBody>
                    <a:bodyPr/>
                    <a:lstStyle/>
                    <a:p>
                      <a:r>
                        <a:rPr lang="en-US" dirty="0"/>
                        <a:t>Through Certification</a:t>
                      </a:r>
                    </a:p>
                  </a:txBody>
                  <a:tcPr/>
                </a:tc>
                <a:tc>
                  <a:txBody>
                    <a:bodyPr/>
                    <a:lstStyle/>
                    <a:p>
                      <a:r>
                        <a:rPr lang="en-US" dirty="0"/>
                        <a:t>With Industry Insider</a:t>
                      </a:r>
                      <a:r>
                        <a:rPr lang="en-US" baseline="0" dirty="0"/>
                        <a:t> Reports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Workforce Development</a:t>
                      </a:r>
                    </a:p>
                  </a:txBody>
                  <a:tcPr/>
                </a:tc>
                <a:extLst>
                  <a:ext uri="{0D108BD9-81ED-4DB2-BD59-A6C34878D82A}">
                    <a16:rowId xmlns:a16="http://schemas.microsoft.com/office/drawing/2014/main" val="10004"/>
                  </a:ext>
                </a:extLst>
              </a:tr>
              <a:tr h="8255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Through Industry Benchmarking &amp; Reporting</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2" name="Date Placeholder 1"/>
          <p:cNvSpPr>
            <a:spLocks noGrp="1"/>
          </p:cNvSpPr>
          <p:nvPr>
            <p:ph type="dt" sz="half" idx="10"/>
          </p:nvPr>
        </p:nvSpPr>
        <p:spPr/>
        <p:txBody>
          <a:bodyPr/>
          <a:lstStyle/>
          <a:p>
            <a:fld id="{38AF4713-017E-4FF2-AB05-684BC867B3D2}" type="datetime1">
              <a:rPr lang="en-US" smtClean="0"/>
              <a:t>1/15/2025</a:t>
            </a:fld>
            <a:endParaRPr lang="en-US" dirty="0"/>
          </a:p>
        </p:txBody>
      </p:sp>
      <p:sp>
        <p:nvSpPr>
          <p:cNvPr id="3" name="Slide Number Placeholder 2"/>
          <p:cNvSpPr>
            <a:spLocks noGrp="1"/>
          </p:cNvSpPr>
          <p:nvPr>
            <p:ph type="sldNum" sz="quarter" idx="12"/>
          </p:nvPr>
        </p:nvSpPr>
        <p:spPr/>
        <p:txBody>
          <a:bodyPr/>
          <a:lstStyle/>
          <a:p>
            <a:fld id="{514E823D-82D3-4751-88E7-486A9F5A00EF}" type="slidenum">
              <a:rPr lang="en-US" smtClean="0"/>
              <a:t>4</a:t>
            </a:fld>
            <a:endParaRPr lang="en-US" dirty="0"/>
          </a:p>
        </p:txBody>
      </p:sp>
      <p:sp>
        <p:nvSpPr>
          <p:cNvPr id="6" name="Title 5"/>
          <p:cNvSpPr>
            <a:spLocks noGrp="1"/>
          </p:cNvSpPr>
          <p:nvPr>
            <p:ph type="title"/>
          </p:nvPr>
        </p:nvSpPr>
        <p:spPr>
          <a:xfrm>
            <a:off x="1553111" y="258481"/>
            <a:ext cx="9698731" cy="639633"/>
          </a:xfrm>
        </p:spPr>
        <p:txBody>
          <a:bodyPr/>
          <a:lstStyle/>
          <a:p>
            <a:r>
              <a:rPr lang="en-US" dirty="0"/>
              <a:t>We Help Our Members</a:t>
            </a:r>
          </a:p>
        </p:txBody>
      </p:sp>
    </p:spTree>
    <p:extLst>
      <p:ext uri="{BB962C8B-B14F-4D97-AF65-F5344CB8AC3E}">
        <p14:creationId xmlns:p14="http://schemas.microsoft.com/office/powerpoint/2010/main" val="3948805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130852410"/>
              </p:ext>
            </p:extLst>
          </p:nvPr>
        </p:nvGraphicFramePr>
        <p:xfrm>
          <a:off x="1655069" y="902944"/>
          <a:ext cx="9698037"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E945B64-77AA-47E6-9EFC-46FCCCBB3890}" type="datetime1">
              <a:rPr lang="en-US" smtClean="0"/>
              <a:t>1/15/2025</a:t>
            </a:fld>
            <a:endParaRPr lang="en-US" dirty="0"/>
          </a:p>
        </p:txBody>
      </p:sp>
      <p:sp>
        <p:nvSpPr>
          <p:cNvPr id="5" name="Slide Number Placeholder 4"/>
          <p:cNvSpPr>
            <a:spLocks noGrp="1"/>
          </p:cNvSpPr>
          <p:nvPr>
            <p:ph type="sldNum" sz="quarter" idx="12"/>
          </p:nvPr>
        </p:nvSpPr>
        <p:spPr/>
        <p:txBody>
          <a:bodyPr/>
          <a:lstStyle/>
          <a:p>
            <a:fld id="{514E823D-82D3-4751-88E7-486A9F5A00EF}" type="slidenum">
              <a:rPr lang="en-US" smtClean="0"/>
              <a:t>5</a:t>
            </a:fld>
            <a:endParaRPr lang="en-US" dirty="0"/>
          </a:p>
        </p:txBody>
      </p:sp>
      <p:sp>
        <p:nvSpPr>
          <p:cNvPr id="7" name="TextBox 6"/>
          <p:cNvSpPr txBox="1"/>
          <p:nvPr/>
        </p:nvSpPr>
        <p:spPr>
          <a:xfrm>
            <a:off x="1665261" y="4452526"/>
            <a:ext cx="3948784" cy="2062103"/>
          </a:xfrm>
          <a:prstGeom prst="rect">
            <a:avLst/>
          </a:prstGeom>
          <a:noFill/>
        </p:spPr>
        <p:txBody>
          <a:bodyPr wrap="square" rtlCol="0">
            <a:spAutoFit/>
          </a:bodyPr>
          <a:lstStyle/>
          <a:p>
            <a:pPr marL="285750" indent="-285750">
              <a:buFont typeface="Arial" panose="020B0604020202020204" pitchFamily="34" charset="0"/>
              <a:buChar char="•"/>
            </a:pPr>
            <a:r>
              <a:rPr lang="en-US" sz="1600" i="1" dirty="0"/>
              <a:t>Connect, </a:t>
            </a:r>
            <a:r>
              <a:rPr lang="en-US" sz="1600" dirty="0"/>
              <a:t>six issues per year</a:t>
            </a:r>
          </a:p>
          <a:p>
            <a:pPr marL="285750" indent="-285750">
              <a:buFont typeface="Arial" panose="020B0604020202020204" pitchFamily="34" charset="0"/>
              <a:buChar char="•"/>
            </a:pPr>
            <a:r>
              <a:rPr lang="en-US" sz="1600" i="1" dirty="0"/>
              <a:t>Impact Washington, </a:t>
            </a:r>
            <a:r>
              <a:rPr lang="en-US" sz="1600" dirty="0"/>
              <a:t>bi-weekly </a:t>
            </a:r>
          </a:p>
          <a:p>
            <a:pPr marL="285750" indent="-285750">
              <a:buFont typeface="Arial" panose="020B0604020202020204" pitchFamily="34" charset="0"/>
              <a:buChar char="•"/>
            </a:pPr>
            <a:r>
              <a:rPr lang="en-US" sz="1600" dirty="0"/>
              <a:t>24/7 Knowledge Center access</a:t>
            </a:r>
          </a:p>
          <a:p>
            <a:pPr marL="285750" indent="-285750">
              <a:buFont typeface="Arial" panose="020B0604020202020204" pitchFamily="34" charset="0"/>
              <a:buChar char="•"/>
            </a:pPr>
            <a:r>
              <a:rPr lang="en-US" sz="1600" dirty="0"/>
              <a:t>HR Peer Sharing Group </a:t>
            </a:r>
          </a:p>
          <a:p>
            <a:pPr marL="285750" indent="-285750">
              <a:buFont typeface="Arial" panose="020B0604020202020204" pitchFamily="34" charset="0"/>
              <a:buChar char="•"/>
            </a:pPr>
            <a:r>
              <a:rPr lang="en-US" sz="1600" dirty="0"/>
              <a:t>Event registration discounts </a:t>
            </a:r>
          </a:p>
          <a:p>
            <a:pPr marL="285750" indent="-285750">
              <a:buFont typeface="Arial" panose="020B0604020202020204" pitchFamily="34" charset="0"/>
              <a:buChar char="•"/>
            </a:pPr>
            <a:r>
              <a:rPr lang="en-US" sz="1600" dirty="0"/>
              <a:t>Listing in Resource Directory</a:t>
            </a:r>
          </a:p>
          <a:p>
            <a:pPr marL="285750" indent="-285750">
              <a:buFont typeface="Arial" panose="020B0604020202020204" pitchFamily="34" charset="0"/>
              <a:buChar char="•"/>
            </a:pPr>
            <a:r>
              <a:rPr lang="en-US" sz="1600" dirty="0"/>
              <a:t>Business Savings Programs</a:t>
            </a:r>
          </a:p>
          <a:p>
            <a:endParaRPr lang="en-US" sz="1600" dirty="0"/>
          </a:p>
        </p:txBody>
      </p:sp>
      <p:sp>
        <p:nvSpPr>
          <p:cNvPr id="8" name="TextBox 7"/>
          <p:cNvSpPr txBox="1"/>
          <p:nvPr/>
        </p:nvSpPr>
        <p:spPr>
          <a:xfrm>
            <a:off x="5029200" y="3733800"/>
            <a:ext cx="3352800" cy="2031325"/>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i="1"/>
            </a:lvl1pPr>
          </a:lstStyle>
          <a:p>
            <a:pPr marL="0" indent="0">
              <a:buNone/>
            </a:pPr>
            <a:r>
              <a:rPr lang="en-US" dirty="0"/>
              <a:t>In addition to Basic member benefits, Plus members receive:  </a:t>
            </a:r>
          </a:p>
          <a:p>
            <a:endParaRPr lang="en-US" dirty="0"/>
          </a:p>
          <a:p>
            <a:r>
              <a:rPr lang="en-US" dirty="0"/>
              <a:t>Discounts on exhibit space at all events</a:t>
            </a:r>
          </a:p>
          <a:p>
            <a:r>
              <a:rPr lang="en-US" dirty="0"/>
              <a:t>Membership list rental </a:t>
            </a:r>
          </a:p>
          <a:p>
            <a:pPr marL="0" indent="0">
              <a:buNone/>
            </a:pPr>
            <a:r>
              <a:rPr lang="en-US" sz="1400" dirty="0"/>
              <a:t>     (additional cost)</a:t>
            </a:r>
          </a:p>
          <a:p>
            <a:pPr marL="0" indent="0">
              <a:buNone/>
            </a:pPr>
            <a:endParaRPr lang="en-US" dirty="0"/>
          </a:p>
        </p:txBody>
      </p:sp>
      <p:sp>
        <p:nvSpPr>
          <p:cNvPr id="9" name="TextBox 8"/>
          <p:cNvSpPr txBox="1"/>
          <p:nvPr/>
        </p:nvSpPr>
        <p:spPr>
          <a:xfrm>
            <a:off x="8382000" y="2819400"/>
            <a:ext cx="3733800" cy="2554545"/>
          </a:xfrm>
          <a:prstGeom prst="rect">
            <a:avLst/>
          </a:prstGeom>
          <a:noFill/>
        </p:spPr>
        <p:txBody>
          <a:bodyPr wrap="square" rtlCol="0">
            <a:spAutoFit/>
          </a:bodyPr>
          <a:lstStyle>
            <a:defPPr>
              <a:defRPr lang="en-US"/>
            </a:defPPr>
            <a:lvl1pPr marL="285750" indent="-285750">
              <a:buFont typeface="Arial" panose="020B0604020202020204" pitchFamily="34" charset="0"/>
              <a:buChar char="•"/>
              <a:defRPr sz="1600" i="1"/>
            </a:lvl1pPr>
          </a:lstStyle>
          <a:p>
            <a:pPr marL="0" indent="0">
              <a:buNone/>
            </a:pPr>
            <a:r>
              <a:rPr lang="en-US" dirty="0"/>
              <a:t>In addition to Basic &amp; Plus member benefits, Premium members receive: </a:t>
            </a:r>
          </a:p>
          <a:p>
            <a:endParaRPr lang="en-US" dirty="0"/>
          </a:p>
          <a:p>
            <a:r>
              <a:rPr lang="en-US" i="0" dirty="0"/>
              <a:t>Quarterly Advocacy Brief Webinars</a:t>
            </a:r>
          </a:p>
          <a:p>
            <a:r>
              <a:rPr lang="en-US" i="0" dirty="0"/>
              <a:t>Access to Renowned Legal &amp; Consulting Services</a:t>
            </a:r>
          </a:p>
          <a:p>
            <a:r>
              <a:rPr lang="en-US" i="0" dirty="0"/>
              <a:t>Industry Benchmark Program</a:t>
            </a:r>
          </a:p>
          <a:p>
            <a:r>
              <a:rPr lang="en-US" i="0" dirty="0"/>
              <a:t>Membership List Rental – set up fee waived</a:t>
            </a:r>
          </a:p>
          <a:p>
            <a:r>
              <a:rPr lang="en-US" i="0" dirty="0"/>
              <a:t>Priority access to Cultivate Housing</a:t>
            </a:r>
          </a:p>
        </p:txBody>
      </p:sp>
      <p:sp>
        <p:nvSpPr>
          <p:cNvPr id="10" name="TextBox 9"/>
          <p:cNvSpPr txBox="1"/>
          <p:nvPr/>
        </p:nvSpPr>
        <p:spPr>
          <a:xfrm>
            <a:off x="1219200" y="681288"/>
            <a:ext cx="6629401" cy="64633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t>When your company joins AmericanHort at any level, </a:t>
            </a:r>
            <a:r>
              <a:rPr lang="en-US" b="1" dirty="0"/>
              <a:t>everyone</a:t>
            </a:r>
            <a:r>
              <a:rPr lang="en-US" dirty="0"/>
              <a:t> in your organization has access to membership benefits.</a:t>
            </a:r>
          </a:p>
        </p:txBody>
      </p:sp>
      <p:sp>
        <p:nvSpPr>
          <p:cNvPr id="11" name="Title 10">
            <a:extLst>
              <a:ext uri="{FF2B5EF4-FFF2-40B4-BE49-F238E27FC236}">
                <a16:creationId xmlns:a16="http://schemas.microsoft.com/office/drawing/2014/main" id="{DC6DBDD0-B2D1-07B4-6A1D-903B38B1A2E0}"/>
              </a:ext>
            </a:extLst>
          </p:cNvPr>
          <p:cNvSpPr>
            <a:spLocks noGrp="1"/>
          </p:cNvSpPr>
          <p:nvPr>
            <p:ph type="title"/>
          </p:nvPr>
        </p:nvSpPr>
        <p:spPr>
          <a:xfrm>
            <a:off x="1143000" y="110111"/>
            <a:ext cx="9698731" cy="1029722"/>
          </a:xfrm>
        </p:spPr>
        <p:txBody>
          <a:bodyPr/>
          <a:lstStyle/>
          <a:p>
            <a:r>
              <a:rPr lang="en-US" dirty="0"/>
              <a:t>Member Benefits</a:t>
            </a:r>
          </a:p>
        </p:txBody>
      </p:sp>
    </p:spTree>
    <p:extLst>
      <p:ext uri="{BB962C8B-B14F-4D97-AF65-F5344CB8AC3E}">
        <p14:creationId xmlns:p14="http://schemas.microsoft.com/office/powerpoint/2010/main" val="106188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41F9E-DDF7-CD58-FD92-F7821E8E671A}"/>
              </a:ext>
            </a:extLst>
          </p:cNvPr>
          <p:cNvSpPr>
            <a:spLocks noGrp="1"/>
          </p:cNvSpPr>
          <p:nvPr>
            <p:ph type="title"/>
          </p:nvPr>
        </p:nvSpPr>
        <p:spPr>
          <a:xfrm>
            <a:off x="1655068" y="365126"/>
            <a:ext cx="9698731" cy="1029722"/>
          </a:xfrm>
        </p:spPr>
        <p:txBody>
          <a:bodyPr anchor="t">
            <a:normAutofit/>
          </a:bodyPr>
          <a:lstStyle/>
          <a:p>
            <a:r>
              <a:rPr lang="en-US" dirty="0"/>
              <a:t>Amplify Your Voice </a:t>
            </a:r>
          </a:p>
        </p:txBody>
      </p:sp>
      <p:sp>
        <p:nvSpPr>
          <p:cNvPr id="12" name="Content Placeholder 2">
            <a:extLst>
              <a:ext uri="{FF2B5EF4-FFF2-40B4-BE49-F238E27FC236}">
                <a16:creationId xmlns:a16="http://schemas.microsoft.com/office/drawing/2014/main" id="{B6A5237D-7D04-A51D-A418-CB7D86665795}"/>
              </a:ext>
            </a:extLst>
          </p:cNvPr>
          <p:cNvSpPr>
            <a:spLocks noGrp="1"/>
          </p:cNvSpPr>
          <p:nvPr>
            <p:ph sz="half" idx="1"/>
          </p:nvPr>
        </p:nvSpPr>
        <p:spPr>
          <a:xfrm>
            <a:off x="1690627" y="1270476"/>
            <a:ext cx="4833414" cy="4351338"/>
          </a:xfrm>
        </p:spPr>
        <p:txBody>
          <a:bodyPr>
            <a:normAutofit/>
          </a:bodyPr>
          <a:lstStyle/>
          <a:p>
            <a:pPr marL="0" indent="0">
              <a:buNone/>
            </a:pPr>
            <a:r>
              <a:rPr lang="en-US" sz="2000" dirty="0"/>
              <a:t>The ever-changing legislative and regulatory landscape impacts every business. But it is tough to constantly call your elected official when other work priorities demand attention. </a:t>
            </a:r>
          </a:p>
          <a:p>
            <a:pPr marL="0" indent="0">
              <a:buNone/>
            </a:pPr>
            <a:r>
              <a:rPr lang="en-US" sz="2000" dirty="0"/>
              <a:t>As an AmericanHort member, your business interests are represented in Washington, D.C. AmericanHort amplifies your voice by meeting with legislators to educate them on labor, immigration, plant health, production, transportation, research funding, and other concerns.</a:t>
            </a:r>
          </a:p>
        </p:txBody>
      </p:sp>
      <p:pic>
        <p:nvPicPr>
          <p:cNvPr id="7" name="Content Placeholder 6" descr="A group of people standing in front of a white building&#10;&#10;Description automatically generated">
            <a:extLst>
              <a:ext uri="{FF2B5EF4-FFF2-40B4-BE49-F238E27FC236}">
                <a16:creationId xmlns:a16="http://schemas.microsoft.com/office/drawing/2014/main" id="{1C3F24C1-5369-7655-8388-E60BAE5AD166}"/>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9703" r="15661" b="-1"/>
          <a:stretch/>
        </p:blipFill>
        <p:spPr>
          <a:xfrm>
            <a:off x="6502028" y="1253331"/>
            <a:ext cx="4865318" cy="4351338"/>
          </a:xfrm>
          <a:noFill/>
        </p:spPr>
      </p:pic>
      <p:sp>
        <p:nvSpPr>
          <p:cNvPr id="4" name="Date Placeholder 3">
            <a:extLst>
              <a:ext uri="{FF2B5EF4-FFF2-40B4-BE49-F238E27FC236}">
                <a16:creationId xmlns:a16="http://schemas.microsoft.com/office/drawing/2014/main" id="{A193C405-27B7-5C3D-84DF-326A0E62DBED}"/>
              </a:ext>
            </a:extLst>
          </p:cNvPr>
          <p:cNvSpPr>
            <a:spLocks noGrp="1"/>
          </p:cNvSpPr>
          <p:nvPr>
            <p:ph type="dt" sz="half" idx="10"/>
          </p:nvPr>
        </p:nvSpPr>
        <p:spPr>
          <a:xfrm>
            <a:off x="838200" y="6356350"/>
            <a:ext cx="2743200" cy="365125"/>
          </a:xfrm>
        </p:spPr>
        <p:txBody>
          <a:bodyPr anchor="ctr">
            <a:normAutofit/>
          </a:bodyPr>
          <a:lstStyle/>
          <a:p>
            <a:pPr>
              <a:spcAft>
                <a:spcPts val="600"/>
              </a:spcAft>
            </a:pPr>
            <a:fld id="{FE945B64-77AA-47E6-9EFC-46FCCCBB3890}" type="datetime1">
              <a:rPr lang="en-US" smtClean="0"/>
              <a:pPr>
                <a:spcAft>
                  <a:spcPts val="600"/>
                </a:spcAft>
              </a:pPr>
              <a:t>1/15/2025</a:t>
            </a:fld>
            <a:endParaRPr lang="en-US"/>
          </a:p>
        </p:txBody>
      </p:sp>
      <p:sp>
        <p:nvSpPr>
          <p:cNvPr id="5" name="Slide Number Placeholder 4">
            <a:extLst>
              <a:ext uri="{FF2B5EF4-FFF2-40B4-BE49-F238E27FC236}">
                <a16:creationId xmlns:a16="http://schemas.microsoft.com/office/drawing/2014/main" id="{657EC92B-3159-B8FE-8E29-E3916D15E04B}"/>
              </a:ext>
            </a:extLst>
          </p:cNvPr>
          <p:cNvSpPr>
            <a:spLocks noGrp="1"/>
          </p:cNvSpPr>
          <p:nvPr>
            <p:ph type="sldNum" sz="quarter" idx="12"/>
          </p:nvPr>
        </p:nvSpPr>
        <p:spPr>
          <a:xfrm>
            <a:off x="8610600" y="5929889"/>
            <a:ext cx="2743200" cy="365125"/>
          </a:xfrm>
        </p:spPr>
        <p:txBody>
          <a:bodyPr anchor="ctr">
            <a:normAutofit/>
          </a:bodyPr>
          <a:lstStyle/>
          <a:p>
            <a:pPr>
              <a:spcAft>
                <a:spcPts val="600"/>
              </a:spcAft>
            </a:pPr>
            <a:fld id="{514E823D-82D3-4751-88E7-486A9F5A00EF}" type="slidenum">
              <a:rPr lang="en-US" smtClean="0"/>
              <a:pPr>
                <a:spcAft>
                  <a:spcPts val="600"/>
                </a:spcAft>
              </a:pPr>
              <a:t>6</a:t>
            </a:fld>
            <a:endParaRPr lang="en-US"/>
          </a:p>
        </p:txBody>
      </p:sp>
    </p:spTree>
    <p:extLst>
      <p:ext uri="{BB962C8B-B14F-4D97-AF65-F5344CB8AC3E}">
        <p14:creationId xmlns:p14="http://schemas.microsoft.com/office/powerpoint/2010/main" val="3764583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29BCF-24C3-393D-9B82-3DFAA87C7C42}"/>
              </a:ext>
            </a:extLst>
          </p:cNvPr>
          <p:cNvSpPr>
            <a:spLocks noGrp="1"/>
          </p:cNvSpPr>
          <p:nvPr>
            <p:ph type="title"/>
          </p:nvPr>
        </p:nvSpPr>
        <p:spPr>
          <a:xfrm>
            <a:off x="1031714" y="267128"/>
            <a:ext cx="10384532" cy="1029722"/>
          </a:xfrm>
        </p:spPr>
        <p:txBody>
          <a:bodyPr/>
          <a:lstStyle/>
          <a:p>
            <a:r>
              <a:rPr lang="en-US" dirty="0"/>
              <a:t>Optimize Performance &amp; Connect with the Industry </a:t>
            </a:r>
          </a:p>
        </p:txBody>
      </p:sp>
      <p:sp>
        <p:nvSpPr>
          <p:cNvPr id="3" name="Content Placeholder 2">
            <a:extLst>
              <a:ext uri="{FF2B5EF4-FFF2-40B4-BE49-F238E27FC236}">
                <a16:creationId xmlns:a16="http://schemas.microsoft.com/office/drawing/2014/main" id="{AB5D7025-C972-BEA1-4630-D72FBF022E89}"/>
              </a:ext>
            </a:extLst>
          </p:cNvPr>
          <p:cNvSpPr>
            <a:spLocks noGrp="1"/>
          </p:cNvSpPr>
          <p:nvPr>
            <p:ph idx="1"/>
          </p:nvPr>
        </p:nvSpPr>
        <p:spPr>
          <a:xfrm>
            <a:off x="1393321" y="988067"/>
            <a:ext cx="9698731" cy="4351338"/>
          </a:xfrm>
        </p:spPr>
        <p:txBody>
          <a:bodyPr>
            <a:normAutofit/>
          </a:bodyPr>
          <a:lstStyle/>
          <a:p>
            <a:pPr marL="0" indent="0">
              <a:buNone/>
            </a:pPr>
            <a:r>
              <a:rPr lang="en-US" sz="1800" dirty="0"/>
              <a:t>Provide your team with practical green industry training to enhance skills and foster growth.</a:t>
            </a:r>
          </a:p>
        </p:txBody>
      </p:sp>
      <p:sp>
        <p:nvSpPr>
          <p:cNvPr id="4" name="Date Placeholder 3">
            <a:extLst>
              <a:ext uri="{FF2B5EF4-FFF2-40B4-BE49-F238E27FC236}">
                <a16:creationId xmlns:a16="http://schemas.microsoft.com/office/drawing/2014/main" id="{E4561B1F-D3A0-AF36-342C-E012AAC19800}"/>
              </a:ext>
            </a:extLst>
          </p:cNvPr>
          <p:cNvSpPr>
            <a:spLocks noGrp="1"/>
          </p:cNvSpPr>
          <p:nvPr>
            <p:ph type="dt" sz="half" idx="10"/>
          </p:nvPr>
        </p:nvSpPr>
        <p:spPr/>
        <p:txBody>
          <a:bodyPr/>
          <a:lstStyle/>
          <a:p>
            <a:fld id="{FE945B64-77AA-47E6-9EFC-46FCCCBB3890}" type="datetime1">
              <a:rPr lang="en-US" smtClean="0"/>
              <a:t>1/15/2025</a:t>
            </a:fld>
            <a:endParaRPr lang="en-US" dirty="0"/>
          </a:p>
        </p:txBody>
      </p:sp>
      <p:sp>
        <p:nvSpPr>
          <p:cNvPr id="5" name="Slide Number Placeholder 4">
            <a:extLst>
              <a:ext uri="{FF2B5EF4-FFF2-40B4-BE49-F238E27FC236}">
                <a16:creationId xmlns:a16="http://schemas.microsoft.com/office/drawing/2014/main" id="{85A01D33-810A-43A5-70C4-1176240A33D3}"/>
              </a:ext>
            </a:extLst>
          </p:cNvPr>
          <p:cNvSpPr>
            <a:spLocks noGrp="1"/>
          </p:cNvSpPr>
          <p:nvPr>
            <p:ph type="sldNum" sz="quarter" idx="12"/>
          </p:nvPr>
        </p:nvSpPr>
        <p:spPr/>
        <p:txBody>
          <a:bodyPr/>
          <a:lstStyle/>
          <a:p>
            <a:fld id="{514E823D-82D3-4751-88E7-486A9F5A00EF}" type="slidenum">
              <a:rPr lang="en-US" smtClean="0"/>
              <a:t>7</a:t>
            </a:fld>
            <a:endParaRPr lang="en-US" dirty="0"/>
          </a:p>
        </p:txBody>
      </p:sp>
      <p:pic>
        <p:nvPicPr>
          <p:cNvPr id="13" name="Picture 12" descr="A green text on a black background&#10;&#10;Description automatically generated">
            <a:extLst>
              <a:ext uri="{FF2B5EF4-FFF2-40B4-BE49-F238E27FC236}">
                <a16:creationId xmlns:a16="http://schemas.microsoft.com/office/drawing/2014/main" id="{C4CDC1EC-92BC-0A19-515D-32C892034F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8188" y="2048628"/>
            <a:ext cx="1451120" cy="598516"/>
          </a:xfrm>
          <a:prstGeom prst="rect">
            <a:avLst/>
          </a:prstGeom>
        </p:spPr>
      </p:pic>
      <p:pic>
        <p:nvPicPr>
          <p:cNvPr id="14" name="Picture 13" descr="A black background with blue text&#10;&#10;Description automatically generated">
            <a:extLst>
              <a:ext uri="{FF2B5EF4-FFF2-40B4-BE49-F238E27FC236}">
                <a16:creationId xmlns:a16="http://schemas.microsoft.com/office/drawing/2014/main" id="{80187A38-632D-DD69-6ED2-41F961AF7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25307" y="3202297"/>
            <a:ext cx="1347114" cy="453406"/>
          </a:xfrm>
          <a:prstGeom prst="rect">
            <a:avLst/>
          </a:prstGeom>
        </p:spPr>
      </p:pic>
      <p:pic>
        <p:nvPicPr>
          <p:cNvPr id="15" name="Picture 14" descr="A black background with grey text&#10;&#10;Description automatically generated">
            <a:extLst>
              <a:ext uri="{FF2B5EF4-FFF2-40B4-BE49-F238E27FC236}">
                <a16:creationId xmlns:a16="http://schemas.microsoft.com/office/drawing/2014/main" id="{7A71BB3C-EE45-C513-ECA5-F1B11168E2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2066" y="3205651"/>
            <a:ext cx="1347114" cy="453406"/>
          </a:xfrm>
          <a:prstGeom prst="rect">
            <a:avLst/>
          </a:prstGeom>
        </p:spPr>
      </p:pic>
      <p:pic>
        <p:nvPicPr>
          <p:cNvPr id="16" name="Picture 15" descr="A black background with yellow text&#10;&#10;Description automatically generated">
            <a:extLst>
              <a:ext uri="{FF2B5EF4-FFF2-40B4-BE49-F238E27FC236}">
                <a16:creationId xmlns:a16="http://schemas.microsoft.com/office/drawing/2014/main" id="{DBC7AEAC-512E-2F26-AB9F-56EF7F8FED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27524" y="2069624"/>
            <a:ext cx="1347114" cy="691903"/>
          </a:xfrm>
          <a:prstGeom prst="rect">
            <a:avLst/>
          </a:prstGeom>
        </p:spPr>
      </p:pic>
      <p:pic>
        <p:nvPicPr>
          <p:cNvPr id="17" name="Picture 16" descr="Purple text on a black background&#10;&#10;Description automatically generated">
            <a:extLst>
              <a:ext uri="{FF2B5EF4-FFF2-40B4-BE49-F238E27FC236}">
                <a16:creationId xmlns:a16="http://schemas.microsoft.com/office/drawing/2014/main" id="{17EDF38C-0CA2-F6C9-0344-CD5235CADDB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87425" y="2038427"/>
            <a:ext cx="1467972" cy="578638"/>
          </a:xfrm>
          <a:prstGeom prst="rect">
            <a:avLst/>
          </a:prstGeom>
        </p:spPr>
      </p:pic>
      <p:grpSp>
        <p:nvGrpSpPr>
          <p:cNvPr id="18" name="Group 17">
            <a:extLst>
              <a:ext uri="{FF2B5EF4-FFF2-40B4-BE49-F238E27FC236}">
                <a16:creationId xmlns:a16="http://schemas.microsoft.com/office/drawing/2014/main" id="{220C492A-4D2D-8A66-7DDD-CE70A28B7743}"/>
              </a:ext>
            </a:extLst>
          </p:cNvPr>
          <p:cNvGrpSpPr/>
          <p:nvPr/>
        </p:nvGrpSpPr>
        <p:grpSpPr>
          <a:xfrm>
            <a:off x="7685951" y="2908903"/>
            <a:ext cx="1458049" cy="839147"/>
            <a:chOff x="2615758" y="718303"/>
            <a:chExt cx="1585616" cy="893988"/>
          </a:xfrm>
        </p:grpSpPr>
        <p:pic>
          <p:nvPicPr>
            <p:cNvPr id="19" name="Picture 18" descr="A close-up of a logo&#10;&#10;Description automatically generated">
              <a:extLst>
                <a:ext uri="{FF2B5EF4-FFF2-40B4-BE49-F238E27FC236}">
                  <a16:creationId xmlns:a16="http://schemas.microsoft.com/office/drawing/2014/main" id="{5E73D6AD-5D09-DAC0-B479-8DA9A93FBD9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15758" y="718303"/>
              <a:ext cx="1283252" cy="685185"/>
            </a:xfrm>
            <a:prstGeom prst="rect">
              <a:avLst/>
            </a:prstGeom>
          </p:spPr>
        </p:pic>
        <p:sp>
          <p:nvSpPr>
            <p:cNvPr id="20" name="TextBox 19">
              <a:extLst>
                <a:ext uri="{FF2B5EF4-FFF2-40B4-BE49-F238E27FC236}">
                  <a16:creationId xmlns:a16="http://schemas.microsoft.com/office/drawing/2014/main" id="{CD2F51E8-4CD6-243F-8BB0-E48999F80633}"/>
                </a:ext>
              </a:extLst>
            </p:cNvPr>
            <p:cNvSpPr txBox="1"/>
            <p:nvPr/>
          </p:nvSpPr>
          <p:spPr>
            <a:xfrm>
              <a:off x="2799739" y="1218822"/>
              <a:ext cx="1401635" cy="393469"/>
            </a:xfrm>
            <a:prstGeom prst="rect">
              <a:avLst/>
            </a:prstGeom>
            <a:noFill/>
          </p:spPr>
          <p:txBody>
            <a:bodyPr wrap="square" rtlCol="0">
              <a:spAutoFit/>
            </a:bodyPr>
            <a:lstStyle/>
            <a:p>
              <a:r>
                <a:rPr lang="en-US" dirty="0">
                  <a:latin typeface="Abadi Extra Light" panose="020F0502020204030204" pitchFamily="34" charset="0"/>
                </a:rPr>
                <a:t>web series</a:t>
              </a:r>
            </a:p>
          </p:txBody>
        </p:sp>
      </p:grpSp>
      <p:pic>
        <p:nvPicPr>
          <p:cNvPr id="21" name="Picture 6" descr="image">
            <a:extLst>
              <a:ext uri="{FF2B5EF4-FFF2-40B4-BE49-F238E27FC236}">
                <a16:creationId xmlns:a16="http://schemas.microsoft.com/office/drawing/2014/main" id="{8AF79632-2572-DBC9-1C41-8E47FF8AD2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03023" y="4211635"/>
            <a:ext cx="1000130" cy="84800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A group of people silhouettes&#10;&#10;Description automatically generated">
            <a:extLst>
              <a:ext uri="{FF2B5EF4-FFF2-40B4-BE49-F238E27FC236}">
                <a16:creationId xmlns:a16="http://schemas.microsoft.com/office/drawing/2014/main" id="{0F0730CA-3373-F3B8-30B4-8A20D09E518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84918" y="4183457"/>
            <a:ext cx="908905" cy="876184"/>
          </a:xfrm>
          <a:prstGeom prst="rect">
            <a:avLst/>
          </a:prstGeom>
        </p:spPr>
      </p:pic>
      <p:pic>
        <p:nvPicPr>
          <p:cNvPr id="23" name="Picture 22" descr="A black and grey logo&#10;&#10;Description automatically generated with medium confidence">
            <a:extLst>
              <a:ext uri="{FF2B5EF4-FFF2-40B4-BE49-F238E27FC236}">
                <a16:creationId xmlns:a16="http://schemas.microsoft.com/office/drawing/2014/main" id="{767CB644-3631-FDD4-4A7E-2AAFC7C18BB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64422" y="1981200"/>
            <a:ext cx="1311811" cy="535038"/>
          </a:xfrm>
          <a:prstGeom prst="rect">
            <a:avLst/>
          </a:prstGeom>
        </p:spPr>
      </p:pic>
      <p:pic>
        <p:nvPicPr>
          <p:cNvPr id="24" name="Picture 23" descr="A black background with yellow text&#10;&#10;Description automatically generated">
            <a:extLst>
              <a:ext uri="{FF2B5EF4-FFF2-40B4-BE49-F238E27FC236}">
                <a16:creationId xmlns:a16="http://schemas.microsoft.com/office/drawing/2014/main" id="{C3DEA9AD-A148-D436-EECF-7FABE63DF22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01461" y="4154044"/>
            <a:ext cx="1332738" cy="701441"/>
          </a:xfrm>
          <a:prstGeom prst="rect">
            <a:avLst/>
          </a:prstGeom>
        </p:spPr>
      </p:pic>
      <p:pic>
        <p:nvPicPr>
          <p:cNvPr id="25" name="Picture 24" descr="A logo for a company&#10;&#10;Description automatically generated">
            <a:extLst>
              <a:ext uri="{FF2B5EF4-FFF2-40B4-BE49-F238E27FC236}">
                <a16:creationId xmlns:a16="http://schemas.microsoft.com/office/drawing/2014/main" id="{E6AB20A1-156A-1FBF-DEEE-17AA9FFFADF1}"/>
              </a:ext>
            </a:extLst>
          </p:cNvPr>
          <p:cNvPicPr>
            <a:picLocks noChangeAspect="1"/>
          </p:cNvPicPr>
          <p:nvPr/>
        </p:nvPicPr>
        <p:blipFill>
          <a:blip r:embed="rId12">
            <a:extLst>
              <a:ext uri="{28A0092B-C50C-407E-A947-70E740481C1C}">
                <a14:useLocalDpi xmlns:a14="http://schemas.microsoft.com/office/drawing/2010/main" val="0"/>
              </a:ext>
            </a:extLst>
          </a:blip>
          <a:srcRect l="3346" t="7519" r="4654" b="10343"/>
          <a:stretch/>
        </p:blipFill>
        <p:spPr>
          <a:xfrm>
            <a:off x="5781409" y="2737660"/>
            <a:ext cx="1499330" cy="876184"/>
          </a:xfrm>
          <a:prstGeom prst="rect">
            <a:avLst/>
          </a:prstGeom>
        </p:spPr>
      </p:pic>
      <p:pic>
        <p:nvPicPr>
          <p:cNvPr id="26" name="Picture 25">
            <a:extLst>
              <a:ext uri="{FF2B5EF4-FFF2-40B4-BE49-F238E27FC236}">
                <a16:creationId xmlns:a16="http://schemas.microsoft.com/office/drawing/2014/main" id="{AB47DDB0-C58B-FBF3-4DD9-07E2CE97261D}"/>
              </a:ext>
            </a:extLst>
          </p:cNvPr>
          <p:cNvPicPr>
            <a:picLocks noChangeAspect="1"/>
          </p:cNvPicPr>
          <p:nvPr/>
        </p:nvPicPr>
        <p:blipFill>
          <a:blip r:embed="rId13"/>
          <a:stretch>
            <a:fillRect/>
          </a:stretch>
        </p:blipFill>
        <p:spPr>
          <a:xfrm>
            <a:off x="7506524" y="4183457"/>
            <a:ext cx="1374775" cy="723566"/>
          </a:xfrm>
          <a:prstGeom prst="rect">
            <a:avLst/>
          </a:prstGeom>
        </p:spPr>
      </p:pic>
      <p:pic>
        <p:nvPicPr>
          <p:cNvPr id="28" name="Picture 27">
            <a:extLst>
              <a:ext uri="{FF2B5EF4-FFF2-40B4-BE49-F238E27FC236}">
                <a16:creationId xmlns:a16="http://schemas.microsoft.com/office/drawing/2014/main" id="{C0CD614D-6DC3-6EEB-8554-208084632A0E}"/>
              </a:ext>
            </a:extLst>
          </p:cNvPr>
          <p:cNvPicPr>
            <a:picLocks noChangeAspect="1"/>
          </p:cNvPicPr>
          <p:nvPr/>
        </p:nvPicPr>
        <p:blipFill>
          <a:blip r:embed="rId14"/>
          <a:srcRect l="2426" t="1513" b="3602"/>
          <a:stretch/>
        </p:blipFill>
        <p:spPr>
          <a:xfrm>
            <a:off x="9210734" y="1511065"/>
            <a:ext cx="2714223" cy="3895826"/>
          </a:xfrm>
          <a:prstGeom prst="rect">
            <a:avLst/>
          </a:prstGeom>
        </p:spPr>
      </p:pic>
      <p:pic>
        <p:nvPicPr>
          <p:cNvPr id="31" name="Picture 30">
            <a:extLst>
              <a:ext uri="{FF2B5EF4-FFF2-40B4-BE49-F238E27FC236}">
                <a16:creationId xmlns:a16="http://schemas.microsoft.com/office/drawing/2014/main" id="{EBA2E3F8-A0CF-F60E-2703-07CAF6ED5082}"/>
              </a:ext>
            </a:extLst>
          </p:cNvPr>
          <p:cNvPicPr>
            <a:picLocks noChangeAspect="1"/>
          </p:cNvPicPr>
          <p:nvPr/>
        </p:nvPicPr>
        <p:blipFill>
          <a:blip r:embed="rId15"/>
          <a:stretch>
            <a:fillRect/>
          </a:stretch>
        </p:blipFill>
        <p:spPr>
          <a:xfrm>
            <a:off x="4041857" y="5414288"/>
            <a:ext cx="3479104" cy="801159"/>
          </a:xfrm>
          <a:prstGeom prst="rect">
            <a:avLst/>
          </a:prstGeom>
        </p:spPr>
      </p:pic>
    </p:spTree>
    <p:extLst>
      <p:ext uri="{BB962C8B-B14F-4D97-AF65-F5344CB8AC3E}">
        <p14:creationId xmlns:p14="http://schemas.microsoft.com/office/powerpoint/2010/main" val="1035394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25285E-827D-9DE8-DE9F-7371A56E70AB}"/>
              </a:ext>
            </a:extLst>
          </p:cNvPr>
          <p:cNvSpPr>
            <a:spLocks noGrp="1"/>
          </p:cNvSpPr>
          <p:nvPr>
            <p:ph idx="1"/>
          </p:nvPr>
        </p:nvSpPr>
        <p:spPr>
          <a:xfrm>
            <a:off x="1821996" y="1688917"/>
            <a:ext cx="9698731" cy="4351338"/>
          </a:xfrm>
        </p:spPr>
        <p:txBody>
          <a:bodyPr/>
          <a:lstStyle/>
          <a:p>
            <a:r>
              <a:rPr lang="en-US" dirty="0"/>
              <a:t>Every July in Columbus, OH</a:t>
            </a:r>
          </a:p>
          <a:p>
            <a:r>
              <a:rPr lang="en-US" dirty="0"/>
              <a:t>More than +650 Exhibitors</a:t>
            </a:r>
          </a:p>
          <a:p>
            <a:r>
              <a:rPr lang="en-US" dirty="0"/>
              <a:t>Industry Production Tours</a:t>
            </a:r>
          </a:p>
          <a:p>
            <a:r>
              <a:rPr lang="en-US" dirty="0"/>
              <a:t>See New Plant Varieties</a:t>
            </a:r>
          </a:p>
          <a:p>
            <a:r>
              <a:rPr lang="en-US" dirty="0"/>
              <a:t>Explore New Product Innovation</a:t>
            </a:r>
          </a:p>
          <a:p>
            <a:r>
              <a:rPr lang="en-US" dirty="0"/>
              <a:t>More than +150 education sessions</a:t>
            </a:r>
          </a:p>
        </p:txBody>
      </p:sp>
      <p:sp>
        <p:nvSpPr>
          <p:cNvPr id="4" name="Date Placeholder 3">
            <a:extLst>
              <a:ext uri="{FF2B5EF4-FFF2-40B4-BE49-F238E27FC236}">
                <a16:creationId xmlns:a16="http://schemas.microsoft.com/office/drawing/2014/main" id="{48AE64BB-46F2-BCB2-CC55-C4895072B378}"/>
              </a:ext>
            </a:extLst>
          </p:cNvPr>
          <p:cNvSpPr>
            <a:spLocks noGrp="1"/>
          </p:cNvSpPr>
          <p:nvPr>
            <p:ph type="dt" sz="half" idx="10"/>
          </p:nvPr>
        </p:nvSpPr>
        <p:spPr/>
        <p:txBody>
          <a:bodyPr/>
          <a:lstStyle/>
          <a:p>
            <a:fld id="{FE945B64-77AA-47E6-9EFC-46FCCCBB3890}" type="datetime1">
              <a:rPr lang="en-US" smtClean="0"/>
              <a:t>1/15/2025</a:t>
            </a:fld>
            <a:endParaRPr lang="en-US" dirty="0"/>
          </a:p>
        </p:txBody>
      </p:sp>
      <p:sp>
        <p:nvSpPr>
          <p:cNvPr id="5" name="Slide Number Placeholder 4">
            <a:extLst>
              <a:ext uri="{FF2B5EF4-FFF2-40B4-BE49-F238E27FC236}">
                <a16:creationId xmlns:a16="http://schemas.microsoft.com/office/drawing/2014/main" id="{AC2DC2A1-4B06-FBD7-00FE-AD9FD350948F}"/>
              </a:ext>
            </a:extLst>
          </p:cNvPr>
          <p:cNvSpPr>
            <a:spLocks noGrp="1"/>
          </p:cNvSpPr>
          <p:nvPr>
            <p:ph type="sldNum" sz="quarter" idx="12"/>
          </p:nvPr>
        </p:nvSpPr>
        <p:spPr/>
        <p:txBody>
          <a:bodyPr/>
          <a:lstStyle/>
          <a:p>
            <a:fld id="{514E823D-82D3-4751-88E7-486A9F5A00EF}" type="slidenum">
              <a:rPr lang="en-US" smtClean="0"/>
              <a:t>8</a:t>
            </a:fld>
            <a:endParaRPr lang="en-US" dirty="0"/>
          </a:p>
        </p:txBody>
      </p:sp>
      <p:pic>
        <p:nvPicPr>
          <p:cNvPr id="7" name="Content Placeholder 6" descr="A black and grey logo&#10;&#10;Description automatically generated">
            <a:extLst>
              <a:ext uri="{FF2B5EF4-FFF2-40B4-BE49-F238E27FC236}">
                <a16:creationId xmlns:a16="http://schemas.microsoft.com/office/drawing/2014/main" id="{6E2BEA7B-E0C3-F048-BD16-E703B7629C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36525"/>
            <a:ext cx="3782576" cy="1298451"/>
          </a:xfrm>
          <a:prstGeom prst="rect">
            <a:avLst/>
          </a:prstGeom>
        </p:spPr>
      </p:pic>
      <p:grpSp>
        <p:nvGrpSpPr>
          <p:cNvPr id="30" name="Group 29">
            <a:extLst>
              <a:ext uri="{FF2B5EF4-FFF2-40B4-BE49-F238E27FC236}">
                <a16:creationId xmlns:a16="http://schemas.microsoft.com/office/drawing/2014/main" id="{F7F9495B-8A17-0E51-A69F-13874F39DCEC}"/>
              </a:ext>
            </a:extLst>
          </p:cNvPr>
          <p:cNvGrpSpPr/>
          <p:nvPr/>
        </p:nvGrpSpPr>
        <p:grpSpPr>
          <a:xfrm>
            <a:off x="8153400" y="-14112"/>
            <a:ext cx="3784858" cy="6199591"/>
            <a:chOff x="8382000" y="-6621"/>
            <a:chExt cx="3784858" cy="6199591"/>
          </a:xfrm>
        </p:grpSpPr>
        <p:grpSp>
          <p:nvGrpSpPr>
            <p:cNvPr id="17" name="Group 16">
              <a:extLst>
                <a:ext uri="{FF2B5EF4-FFF2-40B4-BE49-F238E27FC236}">
                  <a16:creationId xmlns:a16="http://schemas.microsoft.com/office/drawing/2014/main" id="{123D4878-47BA-4314-20DB-2A3923B46757}"/>
                </a:ext>
              </a:extLst>
            </p:cNvPr>
            <p:cNvGrpSpPr/>
            <p:nvPr/>
          </p:nvGrpSpPr>
          <p:grpSpPr>
            <a:xfrm>
              <a:off x="8382000" y="-6621"/>
              <a:ext cx="1953915" cy="6199591"/>
              <a:chOff x="9144000" y="0"/>
              <a:chExt cx="1953915" cy="6199591"/>
            </a:xfrm>
          </p:grpSpPr>
          <p:pic>
            <p:nvPicPr>
              <p:cNvPr id="8" name="Picture 7" descr="A person standing at a podium&#10;&#10;Description automatically generated">
                <a:extLst>
                  <a:ext uri="{FF2B5EF4-FFF2-40B4-BE49-F238E27FC236}">
                    <a16:creationId xmlns:a16="http://schemas.microsoft.com/office/drawing/2014/main" id="{C7D3366D-E314-9B9C-F864-BB71B29B20D4}"/>
                  </a:ext>
                </a:extLst>
              </p:cNvPr>
              <p:cNvPicPr>
                <a:picLocks noChangeAspect="1"/>
              </p:cNvPicPr>
              <p:nvPr/>
            </p:nvPicPr>
            <p:blipFill>
              <a:blip r:embed="rId3" cstate="print">
                <a:extLst>
                  <a:ext uri="{28A0092B-C50C-407E-A947-70E740481C1C}">
                    <a14:useLocalDpi xmlns:a14="http://schemas.microsoft.com/office/drawing/2010/main" val="0"/>
                  </a:ext>
                </a:extLst>
              </a:blip>
              <a:srcRect t="11764"/>
              <a:stretch/>
            </p:blipFill>
            <p:spPr>
              <a:xfrm>
                <a:off x="9144000" y="0"/>
                <a:ext cx="1942242" cy="1143076"/>
              </a:xfrm>
              <a:prstGeom prst="rect">
                <a:avLst/>
              </a:prstGeom>
            </p:spPr>
          </p:pic>
          <p:pic>
            <p:nvPicPr>
              <p:cNvPr id="10" name="Picture 9" descr="A group of people sitting in chairs&#10;&#10;Description automatically generated">
                <a:extLst>
                  <a:ext uri="{FF2B5EF4-FFF2-40B4-BE49-F238E27FC236}">
                    <a16:creationId xmlns:a16="http://schemas.microsoft.com/office/drawing/2014/main" id="{AD91E365-6C58-32CA-8803-987759FAD1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0" y="1143076"/>
                <a:ext cx="1942242" cy="1295476"/>
              </a:xfrm>
              <a:prstGeom prst="rect">
                <a:avLst/>
              </a:prstGeom>
            </p:spPr>
          </p:pic>
          <p:pic>
            <p:nvPicPr>
              <p:cNvPr id="12" name="Picture 11" descr="A group of people getting off a bus&#10;&#10;Description automatically generated">
                <a:extLst>
                  <a:ext uri="{FF2B5EF4-FFF2-40B4-BE49-F238E27FC236}">
                    <a16:creationId xmlns:a16="http://schemas.microsoft.com/office/drawing/2014/main" id="{99A76631-349B-D74E-0C52-417DF963AD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55672" y="2400567"/>
                <a:ext cx="1942242" cy="1295476"/>
              </a:xfrm>
              <a:prstGeom prst="rect">
                <a:avLst/>
              </a:prstGeom>
            </p:spPr>
          </p:pic>
          <p:pic>
            <p:nvPicPr>
              <p:cNvPr id="14" name="Picture 13" descr="A group of men sitting in chairs&#10;&#10;Description automatically generated">
                <a:extLst>
                  <a:ext uri="{FF2B5EF4-FFF2-40B4-BE49-F238E27FC236}">
                    <a16:creationId xmlns:a16="http://schemas.microsoft.com/office/drawing/2014/main" id="{235FC369-0EA5-83B1-7A4D-08BFB1B2B03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155672" y="3696043"/>
                <a:ext cx="1942243" cy="1295476"/>
              </a:xfrm>
              <a:prstGeom prst="rect">
                <a:avLst/>
              </a:prstGeom>
            </p:spPr>
          </p:pic>
          <p:pic>
            <p:nvPicPr>
              <p:cNvPr id="16" name="Picture 15" descr="A large room with many people&#10;&#10;Description automatically generated">
                <a:extLst>
                  <a:ext uri="{FF2B5EF4-FFF2-40B4-BE49-F238E27FC236}">
                    <a16:creationId xmlns:a16="http://schemas.microsoft.com/office/drawing/2014/main" id="{0E6A3244-616A-4E26-474C-B3ABEB41BE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9836" y="4911901"/>
                <a:ext cx="1930570" cy="1287690"/>
              </a:xfrm>
              <a:prstGeom prst="rect">
                <a:avLst/>
              </a:prstGeom>
            </p:spPr>
          </p:pic>
        </p:grpSp>
        <p:pic>
          <p:nvPicPr>
            <p:cNvPr id="19" name="Picture 18" descr="A large room with lots of people&#10;&#10;Description automatically generated">
              <a:extLst>
                <a:ext uri="{FF2B5EF4-FFF2-40B4-BE49-F238E27FC236}">
                  <a16:creationId xmlns:a16="http://schemas.microsoft.com/office/drawing/2014/main" id="{B2F5E7EE-9A0C-6811-11CA-660338DF05A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20880" y="8902"/>
              <a:ext cx="1721194" cy="1148036"/>
            </a:xfrm>
            <a:prstGeom prst="rect">
              <a:avLst/>
            </a:prstGeom>
          </p:spPr>
        </p:pic>
        <p:pic>
          <p:nvPicPr>
            <p:cNvPr id="23" name="Picture 22" descr="A person sitting in chairs with a person in a suit and tie&#10;&#10;Description automatically generated">
              <a:extLst>
                <a:ext uri="{FF2B5EF4-FFF2-40B4-BE49-F238E27FC236}">
                  <a16:creationId xmlns:a16="http://schemas.microsoft.com/office/drawing/2014/main" id="{0A29B92D-53F9-3F46-A16E-10E8E1BBE823}"/>
                </a:ext>
              </a:extLst>
            </p:cNvPr>
            <p:cNvPicPr>
              <a:picLocks noChangeAspect="1"/>
            </p:cNvPicPr>
            <p:nvPr/>
          </p:nvPicPr>
          <p:blipFill>
            <a:blip r:embed="rId9" cstate="print">
              <a:extLst>
                <a:ext uri="{28A0092B-C50C-407E-A947-70E740481C1C}">
                  <a14:useLocalDpi xmlns:a14="http://schemas.microsoft.com/office/drawing/2010/main" val="0"/>
                </a:ext>
              </a:extLst>
            </a:blip>
            <a:srcRect l="10533" r="-4297"/>
            <a:stretch/>
          </p:blipFill>
          <p:spPr>
            <a:xfrm>
              <a:off x="10330078" y="2381051"/>
              <a:ext cx="1836780" cy="1312109"/>
            </a:xfrm>
            <a:prstGeom prst="rect">
              <a:avLst/>
            </a:prstGeom>
          </p:spPr>
        </p:pic>
        <p:pic>
          <p:nvPicPr>
            <p:cNvPr id="25" name="Picture 24" descr="A person looking at a display case&#10;&#10;Description automatically generated">
              <a:extLst>
                <a:ext uri="{FF2B5EF4-FFF2-40B4-BE49-F238E27FC236}">
                  <a16:creationId xmlns:a16="http://schemas.microsoft.com/office/drawing/2014/main" id="{8BB5B946-6181-C917-85B7-99DC609CA29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08848" y="1151978"/>
              <a:ext cx="1733867" cy="1229073"/>
            </a:xfrm>
            <a:prstGeom prst="rect">
              <a:avLst/>
            </a:prstGeom>
          </p:spPr>
        </p:pic>
        <p:pic>
          <p:nvPicPr>
            <p:cNvPr id="27" name="Picture 26" descr="A group of people standing next to a plant&#10;&#10;Description automatically generated">
              <a:extLst>
                <a:ext uri="{FF2B5EF4-FFF2-40B4-BE49-F238E27FC236}">
                  <a16:creationId xmlns:a16="http://schemas.microsoft.com/office/drawing/2014/main" id="{A902D573-EC8E-7632-A40F-12BDAB2C8EA5}"/>
                </a:ext>
              </a:extLst>
            </p:cNvPr>
            <p:cNvPicPr>
              <a:picLocks noChangeAspect="1"/>
            </p:cNvPicPr>
            <p:nvPr/>
          </p:nvPicPr>
          <p:blipFill>
            <a:blip r:embed="rId11" cstate="print">
              <a:extLst>
                <a:ext uri="{28A0092B-C50C-407E-A947-70E740481C1C}">
                  <a14:useLocalDpi xmlns:a14="http://schemas.microsoft.com/office/drawing/2010/main" val="0"/>
                </a:ext>
              </a:extLst>
            </a:blip>
            <a:srcRect r="4735"/>
            <a:stretch/>
          </p:blipFill>
          <p:spPr>
            <a:xfrm>
              <a:off x="10330078" y="3657600"/>
              <a:ext cx="1755074" cy="1287690"/>
            </a:xfrm>
            <a:prstGeom prst="rect">
              <a:avLst/>
            </a:prstGeom>
          </p:spPr>
        </p:pic>
        <p:pic>
          <p:nvPicPr>
            <p:cNvPr id="29" name="Picture 28" descr="A group of people in a room with plants&#10;&#10;Description automatically generated">
              <a:extLst>
                <a:ext uri="{FF2B5EF4-FFF2-40B4-BE49-F238E27FC236}">
                  <a16:creationId xmlns:a16="http://schemas.microsoft.com/office/drawing/2014/main" id="{42F6AE6A-4022-A37C-149D-7907779DB52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308848" y="4941044"/>
              <a:ext cx="1776304" cy="1251926"/>
            </a:xfrm>
            <a:prstGeom prst="rect">
              <a:avLst/>
            </a:prstGeom>
          </p:spPr>
        </p:pic>
      </p:grpSp>
      <p:sp>
        <p:nvSpPr>
          <p:cNvPr id="31" name="TextBox 30">
            <a:extLst>
              <a:ext uri="{FF2B5EF4-FFF2-40B4-BE49-F238E27FC236}">
                <a16:creationId xmlns:a16="http://schemas.microsoft.com/office/drawing/2014/main" id="{CA9E7D99-78D6-6F6A-3B6F-BA558B9F4586}"/>
              </a:ext>
            </a:extLst>
          </p:cNvPr>
          <p:cNvSpPr txBox="1"/>
          <p:nvPr/>
        </p:nvSpPr>
        <p:spPr>
          <a:xfrm>
            <a:off x="1844533" y="5124684"/>
            <a:ext cx="6548592" cy="923330"/>
          </a:xfrm>
          <a:prstGeom prst="rect">
            <a:avLst/>
          </a:prstGeom>
          <a:noFill/>
        </p:spPr>
        <p:txBody>
          <a:bodyPr wrap="square" rtlCol="0">
            <a:spAutoFit/>
          </a:bodyPr>
          <a:lstStyle/>
          <a:p>
            <a:r>
              <a:rPr lang="en-US" sz="5400" b="1" dirty="0">
                <a:solidFill>
                  <a:srgbClr val="A9AD00"/>
                </a:solidFill>
                <a:latin typeface="Better Times" pitchFamily="2" charset="0"/>
              </a:rPr>
              <a:t>Connect with the right people!</a:t>
            </a:r>
          </a:p>
        </p:txBody>
      </p:sp>
    </p:spTree>
    <p:extLst>
      <p:ext uri="{BB962C8B-B14F-4D97-AF65-F5344CB8AC3E}">
        <p14:creationId xmlns:p14="http://schemas.microsoft.com/office/powerpoint/2010/main" val="2190603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HortScholars</a:t>
            </a:r>
            <a:r>
              <a:rPr lang="en-US" dirty="0"/>
              <a:t> Program</a:t>
            </a:r>
          </a:p>
        </p:txBody>
      </p:sp>
      <p:sp>
        <p:nvSpPr>
          <p:cNvPr id="3" name="Content Placeholder 2"/>
          <p:cNvSpPr>
            <a:spLocks noGrp="1"/>
          </p:cNvSpPr>
          <p:nvPr>
            <p:ph idx="1"/>
          </p:nvPr>
        </p:nvSpPr>
        <p:spPr>
          <a:xfrm>
            <a:off x="1524000" y="1313405"/>
            <a:ext cx="9698731" cy="667795"/>
          </a:xfrm>
        </p:spPr>
        <p:txBody>
          <a:bodyPr/>
          <a:lstStyle/>
          <a:p>
            <a:pPr marL="0" indent="0">
              <a:buNone/>
            </a:pPr>
            <a:r>
              <a:rPr lang="en-US" sz="2400" b="1" i="1" dirty="0"/>
              <a:t>Sets Students in Horticulture on a Path to Success</a:t>
            </a:r>
          </a:p>
          <a:p>
            <a:pPr marL="0" indent="0">
              <a:buNone/>
            </a:pPr>
            <a:endParaRPr lang="en-US" sz="800" dirty="0"/>
          </a:p>
        </p:txBody>
      </p:sp>
      <p:sp>
        <p:nvSpPr>
          <p:cNvPr id="4" name="Date Placeholder 3"/>
          <p:cNvSpPr>
            <a:spLocks noGrp="1"/>
          </p:cNvSpPr>
          <p:nvPr>
            <p:ph type="dt" sz="half" idx="10"/>
          </p:nvPr>
        </p:nvSpPr>
        <p:spPr/>
        <p:txBody>
          <a:bodyPr/>
          <a:lstStyle/>
          <a:p>
            <a:fld id="{FE945B64-77AA-47E6-9EFC-46FCCCBB3890}" type="datetime1">
              <a:rPr lang="en-US" smtClean="0"/>
              <a:t>1/15/2025</a:t>
            </a:fld>
            <a:endParaRPr lang="en-US" dirty="0"/>
          </a:p>
        </p:txBody>
      </p:sp>
      <p:sp>
        <p:nvSpPr>
          <p:cNvPr id="5" name="Slide Number Placeholder 4"/>
          <p:cNvSpPr>
            <a:spLocks noGrp="1"/>
          </p:cNvSpPr>
          <p:nvPr>
            <p:ph type="sldNum" sz="quarter" idx="12"/>
          </p:nvPr>
        </p:nvSpPr>
        <p:spPr/>
        <p:txBody>
          <a:bodyPr/>
          <a:lstStyle/>
          <a:p>
            <a:fld id="{514E823D-82D3-4751-88E7-486A9F5A00EF}" type="slidenum">
              <a:rPr lang="en-US" smtClean="0"/>
              <a:t>9</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6932" y="143441"/>
            <a:ext cx="1387604" cy="1029722"/>
          </a:xfrm>
          <a:prstGeom prst="rect">
            <a:avLst/>
          </a:prstGeom>
        </p:spPr>
      </p:pic>
      <p:pic>
        <p:nvPicPr>
          <p:cNvPr id="11" name="Picture 10">
            <a:extLst>
              <a:ext uri="{FF2B5EF4-FFF2-40B4-BE49-F238E27FC236}">
                <a16:creationId xmlns:a16="http://schemas.microsoft.com/office/drawing/2014/main" id="{18673ADE-DE06-598B-C90D-A9A208674030}"/>
              </a:ext>
            </a:extLst>
          </p:cNvPr>
          <p:cNvPicPr>
            <a:picLocks noChangeAspect="1"/>
          </p:cNvPicPr>
          <p:nvPr/>
        </p:nvPicPr>
        <p:blipFill>
          <a:blip r:embed="rId4" cstate="print">
            <a:extLst>
              <a:ext uri="{28A0092B-C50C-407E-A947-70E740481C1C}">
                <a14:useLocalDpi xmlns:a14="http://schemas.microsoft.com/office/drawing/2010/main" val="0"/>
              </a:ext>
            </a:extLst>
          </a:blip>
          <a:srcRect b="14856"/>
          <a:stretch/>
        </p:blipFill>
        <p:spPr>
          <a:xfrm>
            <a:off x="7772400" y="2002373"/>
            <a:ext cx="4038600" cy="2793797"/>
          </a:xfrm>
          <a:prstGeom prst="rect">
            <a:avLst/>
          </a:prstGeom>
          <a:ln w="47625">
            <a:solidFill>
              <a:srgbClr val="99CC00"/>
            </a:solid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C154FC27-35F8-5FC0-BCE2-DE28FC7A3780}"/>
              </a:ext>
            </a:extLst>
          </p:cNvPr>
          <p:cNvSpPr txBox="1"/>
          <p:nvPr/>
        </p:nvSpPr>
        <p:spPr>
          <a:xfrm>
            <a:off x="1524000" y="2003479"/>
            <a:ext cx="6477000"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Six Scholars are chosen every year</a:t>
            </a:r>
          </a:p>
          <a:p>
            <a:pPr marL="742950" lvl="1" indent="-285750">
              <a:buFont typeface="Arial" panose="020B0604020202020204" pitchFamily="34" charset="0"/>
              <a:buChar char="•"/>
            </a:pPr>
            <a:r>
              <a:rPr lang="en-US" sz="2400" dirty="0"/>
              <a:t>Selected from 2-year, 4-year and graduate programs</a:t>
            </a:r>
          </a:p>
          <a:p>
            <a:pPr marL="285750" indent="-285750">
              <a:buFont typeface="Arial" panose="020B0604020202020204" pitchFamily="34" charset="0"/>
              <a:buChar char="•"/>
            </a:pPr>
            <a:r>
              <a:rPr lang="en-US" sz="2400" dirty="0"/>
              <a:t>Beyond the Classroom Experience by attending Cultivate</a:t>
            </a:r>
          </a:p>
          <a:p>
            <a:pPr marL="285750" indent="-285750">
              <a:buFont typeface="Arial" panose="020B0604020202020204" pitchFamily="34" charset="0"/>
              <a:buChar char="•"/>
            </a:pPr>
            <a:r>
              <a:rPr lang="en-US" sz="2400" dirty="0"/>
              <a:t>Selected by AmericanHort’s GenNext Community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a:p>
        </p:txBody>
      </p:sp>
      <p:sp>
        <p:nvSpPr>
          <p:cNvPr id="13" name="TextBox 12">
            <a:extLst>
              <a:ext uri="{FF2B5EF4-FFF2-40B4-BE49-F238E27FC236}">
                <a16:creationId xmlns:a16="http://schemas.microsoft.com/office/drawing/2014/main" id="{2757938A-96DC-A9D7-7356-EA4B500A642A}"/>
              </a:ext>
            </a:extLst>
          </p:cNvPr>
          <p:cNvSpPr txBox="1"/>
          <p:nvPr/>
        </p:nvSpPr>
        <p:spPr>
          <a:xfrm>
            <a:off x="8915400" y="5005561"/>
            <a:ext cx="2209800" cy="369332"/>
          </a:xfrm>
          <a:prstGeom prst="rect">
            <a:avLst/>
          </a:prstGeom>
          <a:noFill/>
        </p:spPr>
        <p:txBody>
          <a:bodyPr wrap="square" rtlCol="0">
            <a:spAutoFit/>
          </a:bodyPr>
          <a:lstStyle/>
          <a:p>
            <a:r>
              <a:rPr lang="en-US" dirty="0"/>
              <a:t>2024 </a:t>
            </a:r>
            <a:r>
              <a:rPr lang="en-US" dirty="0" err="1"/>
              <a:t>HortScholars</a:t>
            </a:r>
            <a:endParaRPr lang="en-US" dirty="0"/>
          </a:p>
        </p:txBody>
      </p:sp>
    </p:spTree>
    <p:extLst>
      <p:ext uri="{BB962C8B-B14F-4D97-AF65-F5344CB8AC3E}">
        <p14:creationId xmlns:p14="http://schemas.microsoft.com/office/powerpoint/2010/main" val="1853733426"/>
      </p:ext>
    </p:extLst>
  </p:cSld>
  <p:clrMapOvr>
    <a:masterClrMapping/>
  </p:clrMapOvr>
</p:sld>
</file>

<file path=ppt/theme/theme1.xml><?xml version="1.0" encoding="utf-8"?>
<a:theme xmlns:a="http://schemas.openxmlformats.org/drawingml/2006/main" name="AH_Theme_2014_Moss (Default)">
  <a:themeElements>
    <a:clrScheme name="AHBrandColors">
      <a:dk1>
        <a:sysClr val="windowText" lastClr="000000"/>
      </a:dk1>
      <a:lt1>
        <a:sysClr val="window" lastClr="FFFFFF"/>
      </a:lt1>
      <a:dk2>
        <a:srgbClr val="58585A"/>
      </a:dk2>
      <a:lt2>
        <a:srgbClr val="E7E6E6"/>
      </a:lt2>
      <a:accent1>
        <a:srgbClr val="E53E30"/>
      </a:accent1>
      <a:accent2>
        <a:srgbClr val="A9AD00"/>
      </a:accent2>
      <a:accent3>
        <a:srgbClr val="00837E"/>
      </a:accent3>
      <a:accent4>
        <a:srgbClr val="B31C27"/>
      </a:accent4>
      <a:accent5>
        <a:srgbClr val="EE7600"/>
      </a:accent5>
      <a:accent6>
        <a:srgbClr val="6ACDB1"/>
      </a:accent6>
      <a:hlink>
        <a:srgbClr val="093E52"/>
      </a:hlink>
      <a:folHlink>
        <a:srgbClr val="83215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_Theme_2014_Moss" id="{61CAA8BE-9B50-4C87-AE7D-AC986DD2AD9B}" vid="{9B769120-6ADD-413B-A6BB-C2C6BC128C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2730</TotalTime>
  <Words>786</Words>
  <Application>Microsoft Office PowerPoint</Application>
  <PresentationFormat>Widescreen</PresentationFormat>
  <Paragraphs>126</Paragraphs>
  <Slides>12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Abadi Extra Light</vt:lpstr>
      <vt:lpstr>Arial</vt:lpstr>
      <vt:lpstr>Better Times</vt:lpstr>
      <vt:lpstr>Calibri</vt:lpstr>
      <vt:lpstr>Wingdings</vt:lpstr>
      <vt:lpstr>AH_Theme_2014_Moss (Default)</vt:lpstr>
      <vt:lpstr>PowerPoint Presentation</vt:lpstr>
      <vt:lpstr>PowerPoint Presentation</vt:lpstr>
      <vt:lpstr>The Horticulture Industry is Big Business! </vt:lpstr>
      <vt:lpstr>We Help Our Members</vt:lpstr>
      <vt:lpstr>Member Benefits</vt:lpstr>
      <vt:lpstr>Amplify Your Voice </vt:lpstr>
      <vt:lpstr>Optimize Performance &amp; Connect with the Industry </vt:lpstr>
      <vt:lpstr>PowerPoint Presentation</vt:lpstr>
      <vt:lpstr>HortScholars Program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AmericanHort   brand and membership messaging</dc:title>
  <dc:creator>Mary Beth Cowardin</dc:creator>
  <cp:lastModifiedBy>Mary Beth Cowardin</cp:lastModifiedBy>
  <cp:revision>72</cp:revision>
  <cp:lastPrinted>2018-06-05T19:21:58Z</cp:lastPrinted>
  <dcterms:created xsi:type="dcterms:W3CDTF">2018-05-18T18:28:01Z</dcterms:created>
  <dcterms:modified xsi:type="dcterms:W3CDTF">2025-01-15T18:44:10Z</dcterms:modified>
</cp:coreProperties>
</file>